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ompt"/>
      <p:regular r:id="rId16"/>
    </p:embeddedFont>
    <p:embeddedFont>
      <p:font typeface="Prompt"/>
      <p:regular r:id="rId17"/>
    </p:embeddedFont>
    <p:embeddedFont>
      <p:font typeface="Prompt"/>
      <p:regular r:id="rId18"/>
    </p:embeddedFont>
    <p:embeddedFont>
      <p:font typeface="Prompt"/>
      <p:regular r:id="rId19"/>
    </p:embeddedFont>
    <p:embeddedFont>
      <p:font typeface="Noto Sans"/>
      <p:regular r:id="rId20"/>
    </p:embeddedFont>
    <p:embeddedFont>
      <p:font typeface="Noto Sans"/>
      <p:regular r:id="rId21"/>
    </p:embeddedFont>
    <p:embeddedFont>
      <p:font typeface="Noto Sans"/>
      <p:regular r:id="rId22"/>
    </p:embeddedFont>
    <p:embeddedFont>
      <p:font typeface="Noto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073593"/>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103894"/>
                </a:solidFill>
                <a:latin typeface="Prompt Bold" pitchFamily="34" charset="0"/>
                <a:ea typeface="Prompt Bold" pitchFamily="34" charset="-122"/>
                <a:cs typeface="Prompt Bold" pitchFamily="34" charset="-120"/>
              </a:rPr>
              <a:t>Loc-Hops</a:t>
            </a:r>
            <a:pPr algn="l" indent="0" marL="0">
              <a:lnSpc>
                <a:spcPts val="5550"/>
              </a:lnSpc>
              <a:buNone/>
            </a:pPr>
            <a:r>
              <a:rPr lang="en-US" sz="4450" b="1" dirty="0">
                <a:solidFill>
                  <a:srgbClr val="4E9108"/>
                </a:solidFill>
                <a:latin typeface="Prompt Bold" pitchFamily="34" charset="0"/>
                <a:ea typeface="Prompt Bold" pitchFamily="34" charset="-122"/>
                <a:cs typeface="Prompt Bold" pitchFamily="34" charset="-120"/>
              </a:rPr>
              <a:t> : Système d'Orientation Intelligente pour les Établissements de Santé</a:t>
            </a:r>
            <a:endParaRPr lang="en-US" sz="4450" dirty="0"/>
          </a:p>
        </p:txBody>
      </p:sp>
      <p:sp>
        <p:nvSpPr>
          <p:cNvPr id="4" name="Text 1"/>
          <p:cNvSpPr/>
          <p:nvPr/>
        </p:nvSpPr>
        <p:spPr>
          <a:xfrm>
            <a:off x="6280190" y="5248870"/>
            <a:ext cx="7556421" cy="907018"/>
          </a:xfrm>
          <a:prstGeom prst="rect">
            <a:avLst/>
          </a:prstGeom>
          <a:noFill/>
          <a:ln/>
        </p:spPr>
        <p:txBody>
          <a:bodyPr wrap="square" lIns="0" tIns="0" rIns="0" bIns="0" rtlCol="0" anchor="t"/>
          <a:lstStyle/>
          <a:p>
            <a:pPr algn="l" indent="0" marL="0">
              <a:lnSpc>
                <a:spcPts val="3550"/>
              </a:lnSpc>
              <a:buNone/>
            </a:pPr>
            <a:r>
              <a:rPr lang="en-US" sz="2200" dirty="0">
                <a:solidFill>
                  <a:srgbClr val="020303"/>
                </a:solidFill>
                <a:latin typeface="Noto Sans" pitchFamily="34" charset="0"/>
                <a:ea typeface="Noto Sans" pitchFamily="34" charset="-122"/>
                <a:cs typeface="Noto Sans" pitchFamily="34" charset="-120"/>
              </a:rPr>
              <a:t>Une solution numérique et inclusive pour révolutionner l'accueil et l'orientation des patients au Sénégal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9827" y="408384"/>
            <a:ext cx="3713083" cy="464106"/>
          </a:xfrm>
          <a:prstGeom prst="rect">
            <a:avLst/>
          </a:prstGeom>
          <a:noFill/>
          <a:ln/>
        </p:spPr>
        <p:txBody>
          <a:bodyPr wrap="none" lIns="0" tIns="0" rIns="0" bIns="0" rtlCol="0" anchor="t"/>
          <a:lstStyle/>
          <a:p>
            <a:pPr algn="l" indent="0" marL="0">
              <a:lnSpc>
                <a:spcPts val="3650"/>
              </a:lnSpc>
              <a:buNone/>
            </a:pPr>
            <a:r>
              <a:rPr lang="en-US" sz="2900" b="1" dirty="0">
                <a:solidFill>
                  <a:srgbClr val="103894"/>
                </a:solidFill>
                <a:latin typeface="Prompt Bold" pitchFamily="34" charset="0"/>
                <a:ea typeface="Prompt Bold" pitchFamily="34" charset="-122"/>
                <a:cs typeface="Prompt Bold" pitchFamily="34" charset="-120"/>
              </a:rPr>
              <a:t>Introduction</a:t>
            </a:r>
            <a:endParaRPr lang="en-US" sz="2900" dirty="0"/>
          </a:p>
        </p:txBody>
      </p:sp>
      <p:sp>
        <p:nvSpPr>
          <p:cNvPr id="3" name="Text 1"/>
          <p:cNvSpPr/>
          <p:nvPr/>
        </p:nvSpPr>
        <p:spPr>
          <a:xfrm>
            <a:off x="519827" y="1228844"/>
            <a:ext cx="7311866" cy="712589"/>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L'arrivée dans un établissement de santé est souvent une source de stress et d'incertitude. Pour de nombreux patients et leurs familles au Sénégal, cette anxiété est amplifiée par une difficulté majeure : s'orienter au sein de vastes complexes hospitaliers qui s'apparentent parfois à de véritables labyrinthes.</a:t>
            </a:r>
            <a:endParaRPr lang="en-US" sz="1150" dirty="0"/>
          </a:p>
        </p:txBody>
      </p:sp>
      <p:sp>
        <p:nvSpPr>
          <p:cNvPr id="4" name="Text 2"/>
          <p:cNvSpPr/>
          <p:nvPr/>
        </p:nvSpPr>
        <p:spPr>
          <a:xfrm>
            <a:off x="519827" y="2075021"/>
            <a:ext cx="7311866" cy="950119"/>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La signalisation, bien que présente, se révèle souvent insuffisante, entraînant une perte de temps précieuse, des files d'attente aux guichets d'information et une sollicitation constante du personnel, détourné de ses missions prioritaires. Cette friction logistique, en apparence mineure, impacte directement la qualité de l'accueil et l'efficacité du parcours de soins.</a:t>
            </a:r>
            <a:endParaRPr lang="en-US" sz="1150" dirty="0"/>
          </a:p>
        </p:txBody>
      </p:sp>
      <p:pic>
        <p:nvPicPr>
          <p:cNvPr id="5" name="Image 0" descr="preencoded.png">    </p:cNvPr>
          <p:cNvPicPr>
            <a:picLocks noChangeAspect="1"/>
          </p:cNvPicPr>
          <p:nvPr/>
        </p:nvPicPr>
        <p:blipFill>
          <a:blip r:embed="rId1"/>
          <a:stretch>
            <a:fillRect/>
          </a:stretch>
        </p:blipFill>
        <p:spPr>
          <a:xfrm>
            <a:off x="8201501" y="1262301"/>
            <a:ext cx="5916573" cy="5916573"/>
          </a:xfrm>
          <a:prstGeom prst="rect">
            <a:avLst/>
          </a:prstGeom>
        </p:spPr>
      </p:pic>
      <p:sp>
        <p:nvSpPr>
          <p:cNvPr id="6" name="Text 3"/>
          <p:cNvSpPr/>
          <p:nvPr/>
        </p:nvSpPr>
        <p:spPr>
          <a:xfrm>
            <a:off x="519827" y="7512963"/>
            <a:ext cx="13590746" cy="712589"/>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Face à ce constat, le projet </a:t>
            </a:r>
            <a:pPr algn="l" indent="0" marL="0">
              <a:lnSpc>
                <a:spcPts val="1850"/>
              </a:lnSpc>
              <a:buNone/>
            </a:pPr>
            <a:r>
              <a:rPr lang="en-US" sz="1150" b="1" dirty="0">
                <a:solidFill>
                  <a:srgbClr val="103894"/>
                </a:solidFill>
                <a:latin typeface="Noto Sans" pitchFamily="34" charset="0"/>
                <a:ea typeface="Noto Sans" pitchFamily="34" charset="-122"/>
                <a:cs typeface="Noto Sans" pitchFamily="34" charset="-120"/>
              </a:rPr>
              <a:t>Loc-Hops</a:t>
            </a:r>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 a été conçu. Il ne s'agit pas simplement de digitaliser un plan, mais de repenser fondamentalement l'expérience d'accueil en la rendant plus humaine, intuitive et autonome. Loc-Hops est une solution d'orientation intelligente qui met la technologie au service de tous, en proposant un guidage visuel simple via des bornes interactives multilingues (Français, Wolof, Arabe).</a:t>
            </a:r>
            <a:endParaRPr lang="en-US" sz="1150" dirty="0"/>
          </a:p>
        </p:txBody>
      </p:sp>
      <p:sp>
        <p:nvSpPr>
          <p:cNvPr id="7" name="Text 4"/>
          <p:cNvSpPr/>
          <p:nvPr/>
        </p:nvSpPr>
        <p:spPr>
          <a:xfrm>
            <a:off x="519827" y="8392597"/>
            <a:ext cx="13590746" cy="475059"/>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L'ambition de ce projet est de transformer les premiers pas d'un visiteur dans un hôpital, en remplaçant la confusion par la clarté et le stress par la sérénité. Ce document a pour objectif de présenter en détail la vision, le fonctionnement et les bénéfices de cette initiative innovante pour les patients, le personnel et les structures de santé.</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19514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E9108"/>
                </a:solidFill>
                <a:latin typeface="Prompt Bold" pitchFamily="34" charset="0"/>
                <a:ea typeface="Prompt Bold" pitchFamily="34" charset="-122"/>
                <a:cs typeface="Prompt Bold" pitchFamily="34" charset="-120"/>
              </a:rPr>
              <a:t>Projet Loc-Hops </a:t>
            </a:r>
            <a:endParaRPr lang="en-US" sz="4450" dirty="0"/>
          </a:p>
        </p:txBody>
      </p:sp>
      <p:sp>
        <p:nvSpPr>
          <p:cNvPr id="4" name="Text 1"/>
          <p:cNvSpPr/>
          <p:nvPr/>
        </p:nvSpPr>
        <p:spPr>
          <a:xfrm>
            <a:off x="793790" y="2244090"/>
            <a:ext cx="7556421" cy="2721054"/>
          </a:xfrm>
          <a:prstGeom prst="rect">
            <a:avLst/>
          </a:prstGeom>
          <a:noFill/>
          <a:ln/>
        </p:spPr>
        <p:txBody>
          <a:bodyPr wrap="square" lIns="0" tIns="0" rIns="0" bIns="0" rtlCol="0" anchor="t"/>
          <a:lstStyle/>
          <a:p>
            <a:pPr algn="l" indent="0" marL="0">
              <a:lnSpc>
                <a:spcPts val="3550"/>
              </a:lnSpc>
              <a:buNone/>
            </a:pPr>
            <a:r>
              <a:rPr lang="en-US" sz="2200" dirty="0">
                <a:solidFill>
                  <a:srgbClr val="020303"/>
                </a:solidFill>
                <a:latin typeface="Noto Sans" pitchFamily="34" charset="0"/>
                <a:ea typeface="Noto Sans" pitchFamily="34" charset="-122"/>
                <a:cs typeface="Noto Sans" pitchFamily="34" charset="-120"/>
              </a:rPr>
              <a:t>Loc-Hops est une solution numérique et inclusive conçue pour révolutionner l'accueil et l'orientation des patients et visiteurs au sein des structures de santé au Sénégal. Le système s'appuie sur des bornes interactives multilingues (Français, Wolof, Arabe) qui fournissent des plans et des itinéraires visuels clairs.</a:t>
            </a:r>
            <a:endParaRPr lang="en-US" sz="2200" dirty="0"/>
          </a:p>
        </p:txBody>
      </p:sp>
      <p:sp>
        <p:nvSpPr>
          <p:cNvPr id="5" name="Text 2"/>
          <p:cNvSpPr/>
          <p:nvPr/>
        </p:nvSpPr>
        <p:spPr>
          <a:xfrm>
            <a:off x="793790" y="5220295"/>
            <a:ext cx="7556421" cy="1814036"/>
          </a:xfrm>
          <a:prstGeom prst="rect">
            <a:avLst/>
          </a:prstGeom>
          <a:noFill/>
          <a:ln/>
        </p:spPr>
        <p:txBody>
          <a:bodyPr wrap="square" lIns="0" tIns="0" rIns="0" bIns="0" rtlCol="0" anchor="t"/>
          <a:lstStyle/>
          <a:p>
            <a:pPr algn="l" indent="0" marL="0">
              <a:lnSpc>
                <a:spcPts val="3550"/>
              </a:lnSpc>
              <a:buNone/>
            </a:pPr>
            <a:r>
              <a:rPr lang="en-US" sz="2200" dirty="0">
                <a:solidFill>
                  <a:srgbClr val="020303"/>
                </a:solidFill>
                <a:latin typeface="Noto Sans" pitchFamily="34" charset="0"/>
                <a:ea typeface="Noto Sans" pitchFamily="34" charset="-122"/>
                <a:cs typeface="Noto Sans" pitchFamily="34" charset="-120"/>
              </a:rPr>
              <a:t>En offrant la possibilité de transférer ce guidage sur un smartphone via un QR Code ou de l'imprimer, Loc-Hops vise à rendre chaque visiteur autonome, à réduire son stress et à optimiser les flux au sein de l'hôpital.</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7596" y="603052"/>
            <a:ext cx="7290078" cy="685324"/>
          </a:xfrm>
          <a:prstGeom prst="rect">
            <a:avLst/>
          </a:prstGeom>
          <a:noFill/>
          <a:ln/>
        </p:spPr>
        <p:txBody>
          <a:bodyPr wrap="none" lIns="0" tIns="0" rIns="0" bIns="0" rtlCol="0" anchor="t"/>
          <a:lstStyle/>
          <a:p>
            <a:pPr algn="l" indent="0" marL="0">
              <a:lnSpc>
                <a:spcPts val="5350"/>
              </a:lnSpc>
              <a:buNone/>
            </a:pPr>
            <a:r>
              <a:rPr lang="en-US" sz="4300" b="1" dirty="0">
                <a:solidFill>
                  <a:srgbClr val="103894"/>
                </a:solidFill>
                <a:latin typeface="Prompt Bold" pitchFamily="34" charset="0"/>
                <a:ea typeface="Prompt Bold" pitchFamily="34" charset="-122"/>
                <a:cs typeface="Prompt Bold" pitchFamily="34" charset="-120"/>
              </a:rPr>
              <a:t>Contexte et Problématique</a:t>
            </a:r>
            <a:endParaRPr lang="en-US" sz="4300" dirty="0"/>
          </a:p>
        </p:txBody>
      </p:sp>
      <p:sp>
        <p:nvSpPr>
          <p:cNvPr id="3" name="Text 1"/>
          <p:cNvSpPr/>
          <p:nvPr/>
        </p:nvSpPr>
        <p:spPr>
          <a:xfrm>
            <a:off x="767596" y="1727002"/>
            <a:ext cx="13095208" cy="350877"/>
          </a:xfrm>
          <a:prstGeom prst="rect">
            <a:avLst/>
          </a:prstGeom>
          <a:noFill/>
          <a:ln/>
        </p:spPr>
        <p:txBody>
          <a:bodyPr wrap="non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Le parcours d'un patient arrivant dans un grand hôpital sénégalais est souvent semé d'obstacles non médicaux :</a:t>
            </a:r>
            <a:endParaRPr lang="en-US" sz="1700" dirty="0"/>
          </a:p>
        </p:txBody>
      </p:sp>
      <p:sp>
        <p:nvSpPr>
          <p:cNvPr id="4" name="Shape 2"/>
          <p:cNvSpPr/>
          <p:nvPr/>
        </p:nvSpPr>
        <p:spPr>
          <a:xfrm>
            <a:off x="767596" y="2324576"/>
            <a:ext cx="6437948" cy="1980724"/>
          </a:xfrm>
          <a:prstGeom prst="roundRect">
            <a:avLst>
              <a:gd name="adj" fmla="val 16609"/>
            </a:avLst>
          </a:prstGeom>
          <a:solidFill>
            <a:srgbClr val="E7E7F3"/>
          </a:solidFill>
          <a:ln w="7620">
            <a:solidFill>
              <a:srgbClr val="CDCDD9"/>
            </a:solidFill>
            <a:prstDash val="solid"/>
          </a:ln>
          <a:effectLst>
            <a:outerShdw sx="100000" sy="100000" kx="0" ky="0" algn="bl" rotWithShape="0" blurRad="0" dist="20320" dir="2700000">
              <a:srgbClr val="cdcdd9">
                <a:alpha val="100000"/>
              </a:srgbClr>
            </a:outerShdw>
          </a:effectLst>
        </p:spPr>
      </p:sp>
      <p:sp>
        <p:nvSpPr>
          <p:cNvPr id="5" name="Text 3"/>
          <p:cNvSpPr/>
          <p:nvPr/>
        </p:nvSpPr>
        <p:spPr>
          <a:xfrm>
            <a:off x="994529" y="2551509"/>
            <a:ext cx="2741414" cy="342662"/>
          </a:xfrm>
          <a:prstGeom prst="rect">
            <a:avLst/>
          </a:prstGeom>
          <a:noFill/>
          <a:ln/>
        </p:spPr>
        <p:txBody>
          <a:bodyPr wrap="none" lIns="0" tIns="0" rIns="0" bIns="0" rtlCol="0" anchor="t"/>
          <a:lstStyle/>
          <a:p>
            <a:pPr algn="l" indent="0" marL="0">
              <a:lnSpc>
                <a:spcPts val="2650"/>
              </a:lnSpc>
              <a:buNone/>
            </a:pPr>
            <a:r>
              <a:rPr lang="en-US" sz="2150" b="1" dirty="0">
                <a:solidFill>
                  <a:srgbClr val="020303"/>
                </a:solidFill>
                <a:latin typeface="Prompt Bold" pitchFamily="34" charset="0"/>
                <a:ea typeface="Prompt Bold" pitchFamily="34" charset="-122"/>
                <a:cs typeface="Prompt Bold" pitchFamily="34" charset="-120"/>
              </a:rPr>
              <a:t>Désorientation</a:t>
            </a:r>
            <a:endParaRPr lang="en-US" sz="2150" dirty="0"/>
          </a:p>
        </p:txBody>
      </p:sp>
      <p:sp>
        <p:nvSpPr>
          <p:cNvPr id="6" name="Text 4"/>
          <p:cNvSpPr/>
          <p:nvPr/>
        </p:nvSpPr>
        <p:spPr>
          <a:xfrm>
            <a:off x="994529" y="3025735"/>
            <a:ext cx="5984081" cy="701754"/>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La complexité et la taille des infrastructures rendent la signalisation traditionnelle insuffisante.</a:t>
            </a:r>
            <a:endParaRPr lang="en-US" sz="1700" dirty="0"/>
          </a:p>
        </p:txBody>
      </p:sp>
      <p:sp>
        <p:nvSpPr>
          <p:cNvPr id="7" name="Shape 5"/>
          <p:cNvSpPr/>
          <p:nvPr/>
        </p:nvSpPr>
        <p:spPr>
          <a:xfrm>
            <a:off x="7424857" y="2324576"/>
            <a:ext cx="6437948" cy="1980724"/>
          </a:xfrm>
          <a:prstGeom prst="roundRect">
            <a:avLst>
              <a:gd name="adj" fmla="val 16609"/>
            </a:avLst>
          </a:prstGeom>
          <a:solidFill>
            <a:srgbClr val="E7E7F3"/>
          </a:solidFill>
          <a:ln w="7620">
            <a:solidFill>
              <a:srgbClr val="CDCDD9"/>
            </a:solidFill>
            <a:prstDash val="solid"/>
          </a:ln>
          <a:effectLst>
            <a:outerShdw sx="100000" sy="100000" kx="0" ky="0" algn="bl" rotWithShape="0" blurRad="0" dist="20320" dir="2700000">
              <a:srgbClr val="cdcdd9">
                <a:alpha val="100000"/>
              </a:srgbClr>
            </a:outerShdw>
          </a:effectLst>
        </p:spPr>
      </p:sp>
      <p:sp>
        <p:nvSpPr>
          <p:cNvPr id="8" name="Text 6"/>
          <p:cNvSpPr/>
          <p:nvPr/>
        </p:nvSpPr>
        <p:spPr>
          <a:xfrm>
            <a:off x="7651790" y="2551509"/>
            <a:ext cx="2741414" cy="342662"/>
          </a:xfrm>
          <a:prstGeom prst="rect">
            <a:avLst/>
          </a:prstGeom>
          <a:noFill/>
          <a:ln/>
        </p:spPr>
        <p:txBody>
          <a:bodyPr wrap="none" lIns="0" tIns="0" rIns="0" bIns="0" rtlCol="0" anchor="t"/>
          <a:lstStyle/>
          <a:p>
            <a:pPr algn="l" indent="0" marL="0">
              <a:lnSpc>
                <a:spcPts val="2650"/>
              </a:lnSpc>
              <a:buNone/>
            </a:pPr>
            <a:r>
              <a:rPr lang="en-US" sz="2150" b="1" dirty="0">
                <a:solidFill>
                  <a:srgbClr val="020303"/>
                </a:solidFill>
                <a:latin typeface="Prompt Bold" pitchFamily="34" charset="0"/>
                <a:ea typeface="Prompt Bold" pitchFamily="34" charset="-122"/>
                <a:cs typeface="Prompt Bold" pitchFamily="34" charset="-120"/>
              </a:rPr>
              <a:t>Perte de temps</a:t>
            </a:r>
            <a:endParaRPr lang="en-US" sz="2150" dirty="0"/>
          </a:p>
        </p:txBody>
      </p:sp>
      <p:sp>
        <p:nvSpPr>
          <p:cNvPr id="9" name="Text 7"/>
          <p:cNvSpPr/>
          <p:nvPr/>
        </p:nvSpPr>
        <p:spPr>
          <a:xfrm>
            <a:off x="7651790" y="3025735"/>
            <a:ext cx="5984081" cy="1052632"/>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La recherche d'un service ou d'un bâtiment spécifique engendre des retards, des files d'attente aux points d'information et une frustration palpable.</a:t>
            </a:r>
            <a:endParaRPr lang="en-US" sz="1700" dirty="0"/>
          </a:p>
        </p:txBody>
      </p:sp>
      <p:sp>
        <p:nvSpPr>
          <p:cNvPr id="10" name="Shape 8"/>
          <p:cNvSpPr/>
          <p:nvPr/>
        </p:nvSpPr>
        <p:spPr>
          <a:xfrm>
            <a:off x="767596" y="4524613"/>
            <a:ext cx="6437948" cy="1980724"/>
          </a:xfrm>
          <a:prstGeom prst="roundRect">
            <a:avLst>
              <a:gd name="adj" fmla="val 16609"/>
            </a:avLst>
          </a:prstGeom>
          <a:solidFill>
            <a:srgbClr val="E7E7F3"/>
          </a:solidFill>
          <a:ln w="7620">
            <a:solidFill>
              <a:srgbClr val="CDCDD9"/>
            </a:solidFill>
            <a:prstDash val="solid"/>
          </a:ln>
          <a:effectLst>
            <a:outerShdw sx="100000" sy="100000" kx="0" ky="0" algn="bl" rotWithShape="0" blurRad="0" dist="20320" dir="2700000">
              <a:srgbClr val="cdcdd9">
                <a:alpha val="100000"/>
              </a:srgbClr>
            </a:outerShdw>
          </a:effectLst>
        </p:spPr>
      </p:sp>
      <p:sp>
        <p:nvSpPr>
          <p:cNvPr id="11" name="Text 9"/>
          <p:cNvSpPr/>
          <p:nvPr/>
        </p:nvSpPr>
        <p:spPr>
          <a:xfrm>
            <a:off x="994529" y="4751546"/>
            <a:ext cx="5367695" cy="342662"/>
          </a:xfrm>
          <a:prstGeom prst="rect">
            <a:avLst/>
          </a:prstGeom>
          <a:noFill/>
          <a:ln/>
        </p:spPr>
        <p:txBody>
          <a:bodyPr wrap="none" lIns="0" tIns="0" rIns="0" bIns="0" rtlCol="0" anchor="t"/>
          <a:lstStyle/>
          <a:p>
            <a:pPr algn="l" indent="0" marL="0">
              <a:lnSpc>
                <a:spcPts val="2650"/>
              </a:lnSpc>
              <a:buNone/>
            </a:pPr>
            <a:r>
              <a:rPr lang="en-US" sz="2150" b="1" dirty="0">
                <a:solidFill>
                  <a:srgbClr val="020303"/>
                </a:solidFill>
                <a:latin typeface="Prompt Bold" pitchFamily="34" charset="0"/>
                <a:ea typeface="Prompt Bold" pitchFamily="34" charset="-122"/>
                <a:cs typeface="Prompt Bold" pitchFamily="34" charset="-120"/>
              </a:rPr>
              <a:t>Barrières linguistiques et d'accessibilité</a:t>
            </a:r>
            <a:endParaRPr lang="en-US" sz="2150" dirty="0"/>
          </a:p>
        </p:txBody>
      </p:sp>
      <p:sp>
        <p:nvSpPr>
          <p:cNvPr id="12" name="Text 10"/>
          <p:cNvSpPr/>
          <p:nvPr/>
        </p:nvSpPr>
        <p:spPr>
          <a:xfrm>
            <a:off x="994529" y="5225772"/>
            <a:ext cx="5984081" cy="1052632"/>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Les informations ne sont pas toujours disponibles dans les langues locales ou adaptées aux personnes peu à l'aise avec la lecture.</a:t>
            </a:r>
            <a:endParaRPr lang="en-US" sz="1700" dirty="0"/>
          </a:p>
        </p:txBody>
      </p:sp>
      <p:sp>
        <p:nvSpPr>
          <p:cNvPr id="13" name="Shape 11"/>
          <p:cNvSpPr/>
          <p:nvPr/>
        </p:nvSpPr>
        <p:spPr>
          <a:xfrm>
            <a:off x="7424857" y="4524613"/>
            <a:ext cx="6437948" cy="1980724"/>
          </a:xfrm>
          <a:prstGeom prst="roundRect">
            <a:avLst>
              <a:gd name="adj" fmla="val 16609"/>
            </a:avLst>
          </a:prstGeom>
          <a:solidFill>
            <a:srgbClr val="E7E7F3"/>
          </a:solidFill>
          <a:ln w="7620">
            <a:solidFill>
              <a:srgbClr val="CDCDD9"/>
            </a:solidFill>
            <a:prstDash val="solid"/>
          </a:ln>
          <a:effectLst>
            <a:outerShdw sx="100000" sy="100000" kx="0" ky="0" algn="bl" rotWithShape="0" blurRad="0" dist="20320" dir="2700000">
              <a:srgbClr val="cdcdd9">
                <a:alpha val="100000"/>
              </a:srgbClr>
            </a:outerShdw>
          </a:effectLst>
        </p:spPr>
      </p:sp>
      <p:sp>
        <p:nvSpPr>
          <p:cNvPr id="14" name="Text 12"/>
          <p:cNvSpPr/>
          <p:nvPr/>
        </p:nvSpPr>
        <p:spPr>
          <a:xfrm>
            <a:off x="7651790" y="4751546"/>
            <a:ext cx="3251716" cy="342662"/>
          </a:xfrm>
          <a:prstGeom prst="rect">
            <a:avLst/>
          </a:prstGeom>
          <a:noFill/>
          <a:ln/>
        </p:spPr>
        <p:txBody>
          <a:bodyPr wrap="none" lIns="0" tIns="0" rIns="0" bIns="0" rtlCol="0" anchor="t"/>
          <a:lstStyle/>
          <a:p>
            <a:pPr algn="l" indent="0" marL="0">
              <a:lnSpc>
                <a:spcPts val="2650"/>
              </a:lnSpc>
              <a:buNone/>
            </a:pPr>
            <a:r>
              <a:rPr lang="en-US" sz="2150" b="1" dirty="0">
                <a:solidFill>
                  <a:srgbClr val="020303"/>
                </a:solidFill>
                <a:latin typeface="Prompt Bold" pitchFamily="34" charset="0"/>
                <a:ea typeface="Prompt Bold" pitchFamily="34" charset="-122"/>
                <a:cs typeface="Prompt Bold" pitchFamily="34" charset="-120"/>
              </a:rPr>
              <a:t>Surcharge du personnel</a:t>
            </a:r>
            <a:endParaRPr lang="en-US" sz="2150" dirty="0"/>
          </a:p>
        </p:txBody>
      </p:sp>
      <p:sp>
        <p:nvSpPr>
          <p:cNvPr id="15" name="Text 13"/>
          <p:cNvSpPr/>
          <p:nvPr/>
        </p:nvSpPr>
        <p:spPr>
          <a:xfrm>
            <a:off x="7651790" y="5225772"/>
            <a:ext cx="5984081" cy="1052632"/>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Le personnel d'accueil et de sécurité est constamment sollicité pour des tâches d'orientation, le détournant de ses missions principales.</a:t>
            </a:r>
            <a:endParaRPr lang="en-US" sz="1700" dirty="0"/>
          </a:p>
        </p:txBody>
      </p:sp>
      <p:sp>
        <p:nvSpPr>
          <p:cNvPr id="16" name="Text 14"/>
          <p:cNvSpPr/>
          <p:nvPr/>
        </p:nvSpPr>
        <p:spPr>
          <a:xfrm>
            <a:off x="767596" y="6752034"/>
            <a:ext cx="13095208" cy="877253"/>
          </a:xfrm>
          <a:prstGeom prst="rect">
            <a:avLst/>
          </a:prstGeom>
          <a:noFill/>
          <a:ln/>
        </p:spPr>
        <p:txBody>
          <a:bodyPr wrap="square" lIns="0" tIns="0" rIns="0" bIns="0" rtlCol="0" anchor="t"/>
          <a:lstStyle/>
          <a:p>
            <a:pPr algn="l" indent="0" marL="0">
              <a:lnSpc>
                <a:spcPts val="3450"/>
              </a:lnSpc>
              <a:buNone/>
            </a:pPr>
            <a:r>
              <a:rPr lang="en-US" sz="2150" dirty="0">
                <a:solidFill>
                  <a:srgbClr val="020303"/>
                </a:solidFill>
                <a:latin typeface="Noto Sans" pitchFamily="34" charset="0"/>
                <a:ea typeface="Noto Sans" pitchFamily="34" charset="-122"/>
                <a:cs typeface="Noto Sans" pitchFamily="34" charset="-120"/>
              </a:rPr>
              <a:t>Loc-Hops répond de manière ciblée à ces problématiques en transformant une expérience anxiogène en un parcours simple et maîtrisé.</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612934"/>
            <a:ext cx="8386286" cy="696516"/>
          </a:xfrm>
          <a:prstGeom prst="rect">
            <a:avLst/>
          </a:prstGeom>
          <a:noFill/>
          <a:ln/>
        </p:spPr>
        <p:txBody>
          <a:bodyPr wrap="none" lIns="0" tIns="0" rIns="0" bIns="0" rtlCol="0" anchor="t"/>
          <a:lstStyle/>
          <a:p>
            <a:pPr algn="l" indent="0" marL="0">
              <a:lnSpc>
                <a:spcPts val="5450"/>
              </a:lnSpc>
              <a:buNone/>
            </a:pPr>
            <a:r>
              <a:rPr lang="en-US" sz="4350" b="1" dirty="0">
                <a:solidFill>
                  <a:srgbClr val="103894"/>
                </a:solidFill>
                <a:latin typeface="Prompt Bold" pitchFamily="34" charset="0"/>
                <a:ea typeface="Prompt Bold" pitchFamily="34" charset="-122"/>
                <a:cs typeface="Prompt Bold" pitchFamily="34" charset="-120"/>
              </a:rPr>
              <a:t>Fonctionnement</a:t>
            </a:r>
            <a:pPr algn="l" indent="0" marL="0">
              <a:lnSpc>
                <a:spcPts val="5450"/>
              </a:lnSpc>
              <a:buNone/>
            </a:pPr>
            <a:r>
              <a:rPr lang="en-US" sz="4350" b="1" dirty="0">
                <a:solidFill>
                  <a:srgbClr val="4E9108"/>
                </a:solidFill>
                <a:latin typeface="Prompt Bold" pitchFamily="34" charset="0"/>
                <a:ea typeface="Prompt Bold" pitchFamily="34" charset="-122"/>
                <a:cs typeface="Prompt Bold" pitchFamily="34" charset="-120"/>
              </a:rPr>
              <a:t> </a:t>
            </a:r>
            <a:pPr algn="l" indent="0" marL="0">
              <a:lnSpc>
                <a:spcPts val="5450"/>
              </a:lnSpc>
              <a:buNone/>
            </a:pPr>
            <a:r>
              <a:rPr lang="en-US" sz="4350" b="1" dirty="0">
                <a:solidFill>
                  <a:srgbClr val="103894"/>
                </a:solidFill>
                <a:latin typeface="Prompt Bold" pitchFamily="34" charset="0"/>
                <a:ea typeface="Prompt Bold" pitchFamily="34" charset="-122"/>
                <a:cs typeface="Prompt Bold" pitchFamily="34" charset="-120"/>
              </a:rPr>
              <a:t>de la Solution</a:t>
            </a:r>
            <a:endParaRPr lang="en-US" sz="4350" dirty="0"/>
          </a:p>
        </p:txBody>
      </p:sp>
      <p:sp>
        <p:nvSpPr>
          <p:cNvPr id="3" name="Text 1"/>
          <p:cNvSpPr/>
          <p:nvPr/>
        </p:nvSpPr>
        <p:spPr>
          <a:xfrm>
            <a:off x="780098" y="1398508"/>
            <a:ext cx="3343513" cy="417909"/>
          </a:xfrm>
          <a:prstGeom prst="rect">
            <a:avLst/>
          </a:prstGeom>
          <a:noFill/>
          <a:ln/>
        </p:spPr>
        <p:txBody>
          <a:bodyPr wrap="none" lIns="0" tIns="0" rIns="0" bIns="0" rtlCol="0" anchor="t"/>
          <a:lstStyle/>
          <a:p>
            <a:pPr algn="l" indent="0" marL="0">
              <a:lnSpc>
                <a:spcPts val="3250"/>
              </a:lnSpc>
              <a:buNone/>
            </a:pPr>
            <a:r>
              <a:rPr lang="en-US" sz="2600" b="1" dirty="0">
                <a:solidFill>
                  <a:srgbClr val="4E9108"/>
                </a:solidFill>
                <a:latin typeface="Prompt Bold" pitchFamily="34" charset="0"/>
                <a:ea typeface="Prompt Bold" pitchFamily="34" charset="-122"/>
                <a:cs typeface="Prompt Bold" pitchFamily="34" charset="-120"/>
              </a:rPr>
              <a:t>La Borne Interactive</a:t>
            </a:r>
            <a:endParaRPr lang="en-US" sz="2600" dirty="0"/>
          </a:p>
        </p:txBody>
      </p:sp>
      <p:sp>
        <p:nvSpPr>
          <p:cNvPr id="4" name="Text 2"/>
          <p:cNvSpPr/>
          <p:nvPr/>
        </p:nvSpPr>
        <p:spPr>
          <a:xfrm>
            <a:off x="780098" y="2150745"/>
            <a:ext cx="13070205" cy="713184"/>
          </a:xfrm>
          <a:prstGeom prst="rect">
            <a:avLst/>
          </a:prstGeom>
          <a:noFill/>
          <a:ln/>
        </p:spPr>
        <p:txBody>
          <a:bodyPr wrap="square" lIns="0" tIns="0" rIns="0" bIns="0" rtlCol="0" anchor="t"/>
          <a:lstStyle/>
          <a:p>
            <a:pPr algn="l" indent="0" marL="0">
              <a:lnSpc>
                <a:spcPts val="2800"/>
              </a:lnSpc>
              <a:buNone/>
            </a:pPr>
            <a:r>
              <a:rPr lang="en-US" sz="1750" dirty="0">
                <a:solidFill>
                  <a:srgbClr val="020303"/>
                </a:solidFill>
                <a:latin typeface="Noto Sans" pitchFamily="34" charset="0"/>
                <a:ea typeface="Noto Sans" pitchFamily="34" charset="-122"/>
                <a:cs typeface="Noto Sans" pitchFamily="34" charset="-120"/>
              </a:rPr>
              <a:t>Située aux points d'entrée stratégiques de l'hôpital, la borne est le premier point de contact. Son interface est conçue pour être extrêmement simple et intuitive.</a:t>
            </a:r>
            <a:endParaRPr lang="en-US" sz="1750" dirty="0"/>
          </a:p>
        </p:txBody>
      </p:sp>
      <p:sp>
        <p:nvSpPr>
          <p:cNvPr id="5" name="Text 3"/>
          <p:cNvSpPr/>
          <p:nvPr/>
        </p:nvSpPr>
        <p:spPr>
          <a:xfrm>
            <a:off x="780098" y="3198257"/>
            <a:ext cx="3705463" cy="417909"/>
          </a:xfrm>
          <a:prstGeom prst="rect">
            <a:avLst/>
          </a:prstGeom>
          <a:noFill/>
          <a:ln/>
        </p:spPr>
        <p:txBody>
          <a:bodyPr wrap="none" lIns="0" tIns="0" rIns="0" bIns="0" rtlCol="0" anchor="t"/>
          <a:lstStyle/>
          <a:p>
            <a:pPr algn="l" indent="0" marL="0">
              <a:lnSpc>
                <a:spcPts val="3250"/>
              </a:lnSpc>
              <a:buNone/>
            </a:pPr>
            <a:r>
              <a:rPr lang="en-US" sz="2600" b="1" dirty="0">
                <a:solidFill>
                  <a:srgbClr val="4E9108"/>
                </a:solidFill>
                <a:latin typeface="Prompt Bold" pitchFamily="34" charset="0"/>
                <a:ea typeface="Prompt Bold" pitchFamily="34" charset="-122"/>
                <a:cs typeface="Prompt Bold" pitchFamily="34" charset="-120"/>
              </a:rPr>
              <a:t>Le Parcours Utilisateur</a:t>
            </a:r>
            <a:endParaRPr lang="en-US" sz="2600" dirty="0"/>
          </a:p>
        </p:txBody>
      </p:sp>
      <p:sp>
        <p:nvSpPr>
          <p:cNvPr id="6" name="Text 4"/>
          <p:cNvSpPr/>
          <p:nvPr/>
        </p:nvSpPr>
        <p:spPr>
          <a:xfrm>
            <a:off x="780098" y="3950494"/>
            <a:ext cx="222885" cy="278606"/>
          </a:xfrm>
          <a:prstGeom prst="rect">
            <a:avLst/>
          </a:prstGeom>
          <a:noFill/>
          <a:ln/>
        </p:spPr>
        <p:txBody>
          <a:bodyPr wrap="none" lIns="0" tIns="0" rIns="0" bIns="0" rtlCol="0" anchor="t"/>
          <a:lstStyle/>
          <a:p>
            <a:pPr algn="l" indent="0" marL="0">
              <a:lnSpc>
                <a:spcPts val="2800"/>
              </a:lnSpc>
              <a:buNone/>
            </a:pPr>
            <a:r>
              <a:rPr lang="en-US" sz="1750" dirty="0">
                <a:solidFill>
                  <a:srgbClr val="020303"/>
                </a:solidFill>
                <a:latin typeface="Prompt Light" pitchFamily="34" charset="0"/>
                <a:ea typeface="Prompt Light" pitchFamily="34" charset="-122"/>
                <a:cs typeface="Prompt Light" pitchFamily="34" charset="-120"/>
              </a:rPr>
              <a:t>01</a:t>
            </a:r>
            <a:endParaRPr lang="en-US" sz="1750" dirty="0"/>
          </a:p>
        </p:txBody>
      </p:sp>
      <p:sp>
        <p:nvSpPr>
          <p:cNvPr id="7" name="Shape 5"/>
          <p:cNvSpPr/>
          <p:nvPr/>
        </p:nvSpPr>
        <p:spPr>
          <a:xfrm>
            <a:off x="780098" y="4298871"/>
            <a:ext cx="4208145" cy="30480"/>
          </a:xfrm>
          <a:prstGeom prst="rect">
            <a:avLst/>
          </a:prstGeom>
          <a:solidFill>
            <a:srgbClr val="103894"/>
          </a:solidFill>
          <a:ln/>
        </p:spPr>
      </p:sp>
      <p:sp>
        <p:nvSpPr>
          <p:cNvPr id="8" name="Text 6"/>
          <p:cNvSpPr/>
          <p:nvPr/>
        </p:nvSpPr>
        <p:spPr>
          <a:xfrm>
            <a:off x="780098" y="4471273"/>
            <a:ext cx="2786301" cy="348258"/>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Choix de la langue</a:t>
            </a:r>
            <a:endParaRPr lang="en-US" sz="2150" dirty="0"/>
          </a:p>
        </p:txBody>
      </p:sp>
      <p:sp>
        <p:nvSpPr>
          <p:cNvPr id="9" name="Text 7"/>
          <p:cNvSpPr/>
          <p:nvPr/>
        </p:nvSpPr>
        <p:spPr>
          <a:xfrm>
            <a:off x="780098" y="4953238"/>
            <a:ext cx="4208145" cy="1426369"/>
          </a:xfrm>
          <a:prstGeom prst="rect">
            <a:avLst/>
          </a:prstGeom>
          <a:noFill/>
          <a:ln/>
        </p:spPr>
        <p:txBody>
          <a:bodyPr wrap="square" lIns="0" tIns="0" rIns="0" bIns="0" rtlCol="0" anchor="t"/>
          <a:lstStyle/>
          <a:p>
            <a:pPr algn="l" indent="0" marL="0">
              <a:lnSpc>
                <a:spcPts val="2800"/>
              </a:lnSpc>
              <a:buNone/>
            </a:pPr>
            <a:r>
              <a:rPr lang="en-US" sz="1750" dirty="0">
                <a:solidFill>
                  <a:srgbClr val="020303"/>
                </a:solidFill>
                <a:latin typeface="Noto Sans" pitchFamily="34" charset="0"/>
                <a:ea typeface="Noto Sans" pitchFamily="34" charset="-122"/>
                <a:cs typeface="Noto Sans" pitchFamily="34" charset="-120"/>
              </a:rPr>
              <a:t>L'utilisateur sélectionne immédiatement sa langue de préférence (Français, Wolof, Arabe) pour une expérience personnalisée.</a:t>
            </a:r>
            <a:endParaRPr lang="en-US" sz="1750" dirty="0"/>
          </a:p>
        </p:txBody>
      </p:sp>
      <p:sp>
        <p:nvSpPr>
          <p:cNvPr id="10" name="Text 8"/>
          <p:cNvSpPr/>
          <p:nvPr/>
        </p:nvSpPr>
        <p:spPr>
          <a:xfrm>
            <a:off x="5211128" y="3950494"/>
            <a:ext cx="222885" cy="278606"/>
          </a:xfrm>
          <a:prstGeom prst="rect">
            <a:avLst/>
          </a:prstGeom>
          <a:noFill/>
          <a:ln/>
        </p:spPr>
        <p:txBody>
          <a:bodyPr wrap="none" lIns="0" tIns="0" rIns="0" bIns="0" rtlCol="0" anchor="t"/>
          <a:lstStyle/>
          <a:p>
            <a:pPr algn="l" indent="0" marL="0">
              <a:lnSpc>
                <a:spcPts val="2800"/>
              </a:lnSpc>
              <a:buNone/>
            </a:pPr>
            <a:r>
              <a:rPr lang="en-US" sz="1750" dirty="0">
                <a:solidFill>
                  <a:srgbClr val="020303"/>
                </a:solidFill>
                <a:latin typeface="Prompt Light" pitchFamily="34" charset="0"/>
                <a:ea typeface="Prompt Light" pitchFamily="34" charset="-122"/>
                <a:cs typeface="Prompt Light" pitchFamily="34" charset="-120"/>
              </a:rPr>
              <a:t>02</a:t>
            </a:r>
            <a:endParaRPr lang="en-US" sz="1750" dirty="0"/>
          </a:p>
        </p:txBody>
      </p:sp>
      <p:sp>
        <p:nvSpPr>
          <p:cNvPr id="11" name="Shape 9"/>
          <p:cNvSpPr/>
          <p:nvPr/>
        </p:nvSpPr>
        <p:spPr>
          <a:xfrm>
            <a:off x="5211128" y="4298871"/>
            <a:ext cx="4208145" cy="30480"/>
          </a:xfrm>
          <a:prstGeom prst="rect">
            <a:avLst/>
          </a:prstGeom>
          <a:solidFill>
            <a:srgbClr val="103894"/>
          </a:solidFill>
          <a:ln/>
        </p:spPr>
      </p:sp>
      <p:sp>
        <p:nvSpPr>
          <p:cNvPr id="12" name="Text 10"/>
          <p:cNvSpPr/>
          <p:nvPr/>
        </p:nvSpPr>
        <p:spPr>
          <a:xfrm>
            <a:off x="5211128" y="4471273"/>
            <a:ext cx="3666649" cy="348258"/>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Sélection de la destination</a:t>
            </a:r>
            <a:endParaRPr lang="en-US" sz="2150" dirty="0"/>
          </a:p>
        </p:txBody>
      </p:sp>
      <p:sp>
        <p:nvSpPr>
          <p:cNvPr id="13" name="Text 11"/>
          <p:cNvSpPr/>
          <p:nvPr/>
        </p:nvSpPr>
        <p:spPr>
          <a:xfrm>
            <a:off x="5211128" y="4953238"/>
            <a:ext cx="4208145" cy="1782961"/>
          </a:xfrm>
          <a:prstGeom prst="rect">
            <a:avLst/>
          </a:prstGeom>
          <a:noFill/>
          <a:ln/>
        </p:spPr>
        <p:txBody>
          <a:bodyPr wrap="square" lIns="0" tIns="0" rIns="0" bIns="0" rtlCol="0" anchor="t"/>
          <a:lstStyle/>
          <a:p>
            <a:pPr algn="l" indent="0" marL="0">
              <a:lnSpc>
                <a:spcPts val="2800"/>
              </a:lnSpc>
              <a:buNone/>
            </a:pPr>
            <a:r>
              <a:rPr lang="en-US" sz="1750" dirty="0">
                <a:solidFill>
                  <a:srgbClr val="020303"/>
                </a:solidFill>
                <a:latin typeface="Noto Sans" pitchFamily="34" charset="0"/>
                <a:ea typeface="Noto Sans" pitchFamily="34" charset="-122"/>
                <a:cs typeface="Noto Sans" pitchFamily="34" charset="-120"/>
              </a:rPr>
              <a:t>Il peut soit cliquer sur un bouton correspondant aux services les plus demandés (Urgences, Maternité, Radiologie...), soit utiliser une barre de recherche simple.</a:t>
            </a:r>
            <a:endParaRPr lang="en-US" sz="1750" dirty="0"/>
          </a:p>
        </p:txBody>
      </p:sp>
      <p:sp>
        <p:nvSpPr>
          <p:cNvPr id="14" name="Text 12"/>
          <p:cNvSpPr/>
          <p:nvPr/>
        </p:nvSpPr>
        <p:spPr>
          <a:xfrm>
            <a:off x="9642158" y="3950494"/>
            <a:ext cx="222885" cy="278606"/>
          </a:xfrm>
          <a:prstGeom prst="rect">
            <a:avLst/>
          </a:prstGeom>
          <a:noFill/>
          <a:ln/>
        </p:spPr>
        <p:txBody>
          <a:bodyPr wrap="none" lIns="0" tIns="0" rIns="0" bIns="0" rtlCol="0" anchor="t"/>
          <a:lstStyle/>
          <a:p>
            <a:pPr algn="l" indent="0" marL="0">
              <a:lnSpc>
                <a:spcPts val="2800"/>
              </a:lnSpc>
              <a:buNone/>
            </a:pPr>
            <a:r>
              <a:rPr lang="en-US" sz="1750" dirty="0">
                <a:solidFill>
                  <a:srgbClr val="020303"/>
                </a:solidFill>
                <a:latin typeface="Prompt Light" pitchFamily="34" charset="0"/>
                <a:ea typeface="Prompt Light" pitchFamily="34" charset="-122"/>
                <a:cs typeface="Prompt Light" pitchFamily="34" charset="-120"/>
              </a:rPr>
              <a:t>03</a:t>
            </a:r>
            <a:endParaRPr lang="en-US" sz="1750" dirty="0"/>
          </a:p>
        </p:txBody>
      </p:sp>
      <p:sp>
        <p:nvSpPr>
          <p:cNvPr id="15" name="Shape 13"/>
          <p:cNvSpPr/>
          <p:nvPr/>
        </p:nvSpPr>
        <p:spPr>
          <a:xfrm>
            <a:off x="9642158" y="4298871"/>
            <a:ext cx="4208145" cy="30480"/>
          </a:xfrm>
          <a:prstGeom prst="rect">
            <a:avLst/>
          </a:prstGeom>
          <a:solidFill>
            <a:srgbClr val="103894"/>
          </a:solidFill>
          <a:ln/>
        </p:spPr>
      </p:sp>
      <p:sp>
        <p:nvSpPr>
          <p:cNvPr id="16" name="Text 14"/>
          <p:cNvSpPr/>
          <p:nvPr/>
        </p:nvSpPr>
        <p:spPr>
          <a:xfrm>
            <a:off x="9642158" y="4471273"/>
            <a:ext cx="3630692" cy="348258"/>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Visualisation de l'itinéraire</a:t>
            </a:r>
            <a:endParaRPr lang="en-US" sz="2150" dirty="0"/>
          </a:p>
        </p:txBody>
      </p:sp>
      <p:sp>
        <p:nvSpPr>
          <p:cNvPr id="17" name="Text 15"/>
          <p:cNvSpPr/>
          <p:nvPr/>
        </p:nvSpPr>
        <p:spPr>
          <a:xfrm>
            <a:off x="9642158" y="4953238"/>
            <a:ext cx="4208145" cy="2496145"/>
          </a:xfrm>
          <a:prstGeom prst="rect">
            <a:avLst/>
          </a:prstGeom>
          <a:noFill/>
          <a:ln/>
        </p:spPr>
        <p:txBody>
          <a:bodyPr wrap="square" lIns="0" tIns="0" rIns="0" bIns="0" rtlCol="0" anchor="t"/>
          <a:lstStyle/>
          <a:p>
            <a:pPr algn="l" indent="0" marL="0">
              <a:lnSpc>
                <a:spcPts val="2800"/>
              </a:lnSpc>
              <a:buNone/>
            </a:pPr>
            <a:r>
              <a:rPr lang="en-US" sz="1750" dirty="0">
                <a:solidFill>
                  <a:srgbClr val="020303"/>
                </a:solidFill>
                <a:latin typeface="Noto Sans" pitchFamily="34" charset="0"/>
                <a:ea typeface="Noto Sans" pitchFamily="34" charset="-122"/>
                <a:cs typeface="Noto Sans" pitchFamily="34" charset="-120"/>
              </a:rPr>
              <a:t>L'écran affiche un plan 3D de l'hôpital avec le point de départ ("Vous êtes ici") et un tracé clair et coloré menant à la destination. Des informations clés comme le nom du bâtiment, l'étage et le temps de marche estimé sont affichées.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6850" y="406003"/>
            <a:ext cx="6023848" cy="461486"/>
          </a:xfrm>
          <a:prstGeom prst="rect">
            <a:avLst/>
          </a:prstGeom>
          <a:noFill/>
          <a:ln/>
        </p:spPr>
        <p:txBody>
          <a:bodyPr wrap="none" lIns="0" tIns="0" rIns="0" bIns="0" rtlCol="0" anchor="t"/>
          <a:lstStyle/>
          <a:p>
            <a:pPr algn="l" indent="0" marL="0">
              <a:lnSpc>
                <a:spcPts val="3600"/>
              </a:lnSpc>
              <a:buNone/>
            </a:pPr>
            <a:r>
              <a:rPr lang="en-US" sz="2900" b="1" dirty="0">
                <a:solidFill>
                  <a:srgbClr val="103894"/>
                </a:solidFill>
                <a:latin typeface="Prompt Bold" pitchFamily="34" charset="0"/>
                <a:ea typeface="Prompt Bold" pitchFamily="34" charset="-122"/>
                <a:cs typeface="Prompt Bold" pitchFamily="34" charset="-120"/>
              </a:rPr>
              <a:t>L'Orientation</a:t>
            </a:r>
            <a:pPr algn="l" indent="0" marL="0">
              <a:lnSpc>
                <a:spcPts val="3600"/>
              </a:lnSpc>
              <a:buNone/>
            </a:pPr>
            <a:r>
              <a:rPr lang="en-US" sz="2900" b="1" dirty="0">
                <a:solidFill>
                  <a:srgbClr val="4E9108"/>
                </a:solidFill>
                <a:latin typeface="Prompt Bold" pitchFamily="34" charset="0"/>
                <a:ea typeface="Prompt Bold" pitchFamily="34" charset="-122"/>
                <a:cs typeface="Prompt Bold" pitchFamily="34" charset="-120"/>
              </a:rPr>
              <a:t> </a:t>
            </a:r>
            <a:pPr algn="l" indent="0" marL="0">
              <a:lnSpc>
                <a:spcPts val="3600"/>
              </a:lnSpc>
              <a:buNone/>
            </a:pPr>
            <a:r>
              <a:rPr lang="en-US" sz="2900" b="1" dirty="0">
                <a:solidFill>
                  <a:srgbClr val="103894"/>
                </a:solidFill>
                <a:latin typeface="Prompt Bold" pitchFamily="34" charset="0"/>
                <a:ea typeface="Prompt Bold" pitchFamily="34" charset="-122"/>
                <a:cs typeface="Prompt Bold" pitchFamily="34" charset="-120"/>
              </a:rPr>
              <a:t>Mobile ou Physique</a:t>
            </a:r>
            <a:endParaRPr lang="en-US" sz="2900" dirty="0"/>
          </a:p>
        </p:txBody>
      </p:sp>
      <p:sp>
        <p:nvSpPr>
          <p:cNvPr id="3" name="Text 1"/>
          <p:cNvSpPr/>
          <p:nvPr/>
        </p:nvSpPr>
        <p:spPr>
          <a:xfrm>
            <a:off x="516850" y="1236583"/>
            <a:ext cx="2416850" cy="276939"/>
          </a:xfrm>
          <a:prstGeom prst="rect">
            <a:avLst/>
          </a:prstGeom>
          <a:noFill/>
          <a:ln/>
        </p:spPr>
        <p:txBody>
          <a:bodyPr wrap="none" lIns="0" tIns="0" rIns="0" bIns="0" rtlCol="0" anchor="t"/>
          <a:lstStyle/>
          <a:p>
            <a:pPr algn="l" indent="0" marL="0">
              <a:lnSpc>
                <a:spcPts val="2150"/>
              </a:lnSpc>
              <a:buNone/>
            </a:pPr>
            <a:r>
              <a:rPr lang="en-US" sz="1700" b="1" dirty="0">
                <a:solidFill>
                  <a:srgbClr val="103894"/>
                </a:solidFill>
                <a:latin typeface="Prompt Bold" pitchFamily="34" charset="0"/>
                <a:ea typeface="Prompt Bold" pitchFamily="34" charset="-122"/>
                <a:cs typeface="Prompt Bold" pitchFamily="34" charset="-120"/>
              </a:rPr>
              <a:t>Option A</a:t>
            </a:r>
            <a:pPr algn="l" indent="0" marL="0">
              <a:lnSpc>
                <a:spcPts val="2150"/>
              </a:lnSpc>
              <a:buNone/>
            </a:pPr>
            <a:r>
              <a:rPr lang="en-US" sz="1700" b="1" dirty="0">
                <a:solidFill>
                  <a:srgbClr val="4E9108"/>
                </a:solidFill>
                <a:latin typeface="Prompt Bold" pitchFamily="34" charset="0"/>
                <a:ea typeface="Prompt Bold" pitchFamily="34" charset="-122"/>
                <a:cs typeface="Prompt Bold" pitchFamily="34" charset="-120"/>
              </a:rPr>
              <a:t> (Numérique)</a:t>
            </a:r>
            <a:endParaRPr lang="en-US" sz="1700" dirty="0"/>
          </a:p>
        </p:txBody>
      </p:sp>
      <p:pic>
        <p:nvPicPr>
          <p:cNvPr id="4" name="Image 0" descr="preencoded.png">    </p:cNvPr>
          <p:cNvPicPr>
            <a:picLocks noChangeAspect="1"/>
          </p:cNvPicPr>
          <p:nvPr/>
        </p:nvPicPr>
        <p:blipFill>
          <a:blip r:embed="rId1"/>
          <a:stretch>
            <a:fillRect/>
          </a:stretch>
        </p:blipFill>
        <p:spPr>
          <a:xfrm>
            <a:off x="516850" y="1679615"/>
            <a:ext cx="6618208" cy="6618208"/>
          </a:xfrm>
          <a:prstGeom prst="rect">
            <a:avLst/>
          </a:prstGeom>
        </p:spPr>
      </p:pic>
      <p:sp>
        <p:nvSpPr>
          <p:cNvPr id="5" name="Text 2"/>
          <p:cNvSpPr/>
          <p:nvPr/>
        </p:nvSpPr>
        <p:spPr>
          <a:xfrm>
            <a:off x="516850" y="8463915"/>
            <a:ext cx="6618208" cy="708660"/>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Un QR Code est affiché. En le scannant avec son smartphone, l'utilisateur ouvre instantanément une page web avec le plan et l'itinéraire, qu'il peut consulter à tout moment durant son trajet.</a:t>
            </a:r>
            <a:endParaRPr lang="en-US" sz="1150" dirty="0"/>
          </a:p>
        </p:txBody>
      </p:sp>
      <p:sp>
        <p:nvSpPr>
          <p:cNvPr id="6" name="Text 3"/>
          <p:cNvSpPr/>
          <p:nvPr/>
        </p:nvSpPr>
        <p:spPr>
          <a:xfrm>
            <a:off x="7502962" y="1236583"/>
            <a:ext cx="2215158" cy="276939"/>
          </a:xfrm>
          <a:prstGeom prst="rect">
            <a:avLst/>
          </a:prstGeom>
          <a:noFill/>
          <a:ln/>
        </p:spPr>
        <p:txBody>
          <a:bodyPr wrap="none" lIns="0" tIns="0" rIns="0" bIns="0" rtlCol="0" anchor="t"/>
          <a:lstStyle/>
          <a:p>
            <a:pPr algn="l" indent="0" marL="0">
              <a:lnSpc>
                <a:spcPts val="2150"/>
              </a:lnSpc>
              <a:buNone/>
            </a:pPr>
            <a:r>
              <a:rPr lang="en-US" sz="1700" b="1" dirty="0">
                <a:solidFill>
                  <a:srgbClr val="103894"/>
                </a:solidFill>
                <a:latin typeface="Prompt Bold" pitchFamily="34" charset="0"/>
                <a:ea typeface="Prompt Bold" pitchFamily="34" charset="-122"/>
                <a:cs typeface="Prompt Bold" pitchFamily="34" charset="-120"/>
              </a:rPr>
              <a:t>Option B</a:t>
            </a:r>
            <a:pPr algn="l" indent="0" marL="0">
              <a:lnSpc>
                <a:spcPts val="2150"/>
              </a:lnSpc>
              <a:buNone/>
            </a:pPr>
            <a:r>
              <a:rPr lang="en-US" sz="1700" b="1" dirty="0">
                <a:solidFill>
                  <a:srgbClr val="4E9108"/>
                </a:solidFill>
                <a:latin typeface="Prompt Bold" pitchFamily="34" charset="0"/>
                <a:ea typeface="Prompt Bold" pitchFamily="34" charset="-122"/>
                <a:cs typeface="Prompt Bold" pitchFamily="34" charset="-120"/>
              </a:rPr>
              <a:t> (Physique)</a:t>
            </a:r>
            <a:endParaRPr lang="en-US" sz="1700" dirty="0"/>
          </a:p>
        </p:txBody>
      </p:sp>
      <p:pic>
        <p:nvPicPr>
          <p:cNvPr id="7" name="Image 1" descr="preencoded.png">    </p:cNvPr>
          <p:cNvPicPr>
            <a:picLocks noChangeAspect="1"/>
          </p:cNvPicPr>
          <p:nvPr/>
        </p:nvPicPr>
        <p:blipFill>
          <a:blip r:embed="rId2"/>
          <a:stretch>
            <a:fillRect/>
          </a:stretch>
        </p:blipFill>
        <p:spPr>
          <a:xfrm>
            <a:off x="7502962" y="1679615"/>
            <a:ext cx="6618208" cy="6618208"/>
          </a:xfrm>
          <a:prstGeom prst="rect">
            <a:avLst/>
          </a:prstGeom>
        </p:spPr>
      </p:pic>
      <p:sp>
        <p:nvSpPr>
          <p:cNvPr id="8" name="Text 4"/>
          <p:cNvSpPr/>
          <p:nvPr/>
        </p:nvSpPr>
        <p:spPr>
          <a:xfrm>
            <a:off x="7502962" y="8463915"/>
            <a:ext cx="6618208" cy="472440"/>
          </a:xfrm>
          <a:prstGeom prst="rect">
            <a:avLst/>
          </a:prstGeom>
          <a:noFill/>
          <a:ln/>
        </p:spPr>
        <p:txBody>
          <a:bodyPr wrap="square" lIns="0" tIns="0" rIns="0" bIns="0" rtlCol="0" anchor="t"/>
          <a:lstStyle/>
          <a:p>
            <a:pPr algn="l" indent="0" marL="0">
              <a:lnSpc>
                <a:spcPts val="1850"/>
              </a:lnSpc>
              <a:buNone/>
            </a:pPr>
            <a:r>
              <a:rPr lang="en-US" sz="1150" dirty="0">
                <a:solidFill>
                  <a:srgbClr val="020303"/>
                </a:solidFill>
                <a:latin typeface="Noto Sans" pitchFamily="34" charset="0"/>
                <a:ea typeface="Noto Sans" pitchFamily="34" charset="-122"/>
                <a:cs typeface="Noto Sans" pitchFamily="34" charset="-120"/>
              </a:rPr>
              <a:t>Un bouton "Imprimer" permet d'obtenir une version papier du plan, garantissant l'accès à l'information pour les personnes sans smartphone ou celles préférant un support tangible.</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2358" y="606862"/>
            <a:ext cx="9634180" cy="689610"/>
          </a:xfrm>
          <a:prstGeom prst="rect">
            <a:avLst/>
          </a:prstGeom>
          <a:noFill/>
          <a:ln/>
        </p:spPr>
        <p:txBody>
          <a:bodyPr wrap="none" lIns="0" tIns="0" rIns="0" bIns="0" rtlCol="0" anchor="t"/>
          <a:lstStyle/>
          <a:p>
            <a:pPr algn="l" indent="0" marL="0">
              <a:lnSpc>
                <a:spcPts val="5400"/>
              </a:lnSpc>
              <a:buNone/>
            </a:pPr>
            <a:r>
              <a:rPr lang="en-US" sz="4300" b="1" dirty="0">
                <a:solidFill>
                  <a:srgbClr val="103894"/>
                </a:solidFill>
                <a:latin typeface="Prompt Bold" pitchFamily="34" charset="0"/>
                <a:ea typeface="Prompt Bold" pitchFamily="34" charset="-122"/>
                <a:cs typeface="Prompt Bold" pitchFamily="34" charset="-120"/>
              </a:rPr>
              <a:t>Avantages Clés du Projet</a:t>
            </a:r>
            <a:pPr algn="l" indent="0" marL="0">
              <a:lnSpc>
                <a:spcPts val="5400"/>
              </a:lnSpc>
              <a:buNone/>
            </a:pPr>
            <a:r>
              <a:rPr lang="en-US" sz="4300" b="1" dirty="0">
                <a:solidFill>
                  <a:srgbClr val="4E9108"/>
                </a:solidFill>
                <a:latin typeface="Prompt Bold" pitchFamily="34" charset="0"/>
                <a:ea typeface="Prompt Bold" pitchFamily="34" charset="-122"/>
                <a:cs typeface="Prompt Bold" pitchFamily="34" charset="-120"/>
              </a:rPr>
              <a:t> </a:t>
            </a:r>
            <a:pPr algn="l" indent="0" marL="0">
              <a:lnSpc>
                <a:spcPts val="5400"/>
              </a:lnSpc>
              <a:buNone/>
            </a:pPr>
            <a:r>
              <a:rPr lang="en-US" sz="4300" b="1" dirty="0">
                <a:solidFill>
                  <a:srgbClr val="5AA809"/>
                </a:solidFill>
                <a:latin typeface="Prompt Bold" pitchFamily="34" charset="0"/>
                <a:ea typeface="Prompt Bold" pitchFamily="34" charset="-122"/>
                <a:cs typeface="Prompt Bold" pitchFamily="34" charset="-120"/>
              </a:rPr>
              <a:t>Loc-Hops</a:t>
            </a:r>
            <a:endParaRPr lang="en-US" sz="4300" dirty="0"/>
          </a:p>
        </p:txBody>
      </p:sp>
      <p:sp>
        <p:nvSpPr>
          <p:cNvPr id="3" name="Text 1"/>
          <p:cNvSpPr/>
          <p:nvPr/>
        </p:nvSpPr>
        <p:spPr>
          <a:xfrm>
            <a:off x="772358" y="1384697"/>
            <a:ext cx="7013138" cy="551617"/>
          </a:xfrm>
          <a:prstGeom prst="rect">
            <a:avLst/>
          </a:prstGeom>
          <a:noFill/>
          <a:ln/>
        </p:spPr>
        <p:txBody>
          <a:bodyPr wrap="none" lIns="0" tIns="0" rIns="0" bIns="0" rtlCol="0" anchor="t"/>
          <a:lstStyle/>
          <a:p>
            <a:pPr algn="l" indent="0" marL="0">
              <a:lnSpc>
                <a:spcPts val="4300"/>
              </a:lnSpc>
              <a:buNone/>
            </a:pPr>
            <a:r>
              <a:rPr lang="en-US" sz="3450" b="1" dirty="0">
                <a:solidFill>
                  <a:srgbClr val="4E9108"/>
                </a:solidFill>
                <a:latin typeface="Prompt Bold" pitchFamily="34" charset="0"/>
                <a:ea typeface="Prompt Bold" pitchFamily="34" charset="-122"/>
                <a:cs typeface="Prompt Bold" pitchFamily="34" charset="-120"/>
              </a:rPr>
              <a:t>Pour les Patients et les Visiteurs</a:t>
            </a:r>
            <a:endParaRPr lang="en-US" sz="3450" dirty="0"/>
          </a:p>
        </p:txBody>
      </p:sp>
      <p:sp>
        <p:nvSpPr>
          <p:cNvPr id="4" name="Shape 2"/>
          <p:cNvSpPr/>
          <p:nvPr/>
        </p:nvSpPr>
        <p:spPr>
          <a:xfrm>
            <a:off x="772358" y="2267307"/>
            <a:ext cx="6432471" cy="2391966"/>
          </a:xfrm>
          <a:prstGeom prst="roundRect">
            <a:avLst>
              <a:gd name="adj" fmla="val 6116"/>
            </a:avLst>
          </a:prstGeom>
          <a:solidFill>
            <a:srgbClr val="F9F9FF"/>
          </a:solidFill>
          <a:ln w="30480">
            <a:solidFill>
              <a:srgbClr val="CDCDD9"/>
            </a:solidFill>
            <a:prstDash val="solid"/>
          </a:ln>
          <a:effectLst>
            <a:outerShdw sx="100000" sy="100000" kx="0" ky="0" algn="bl" rotWithShape="0" blurRad="0" dist="20320" dir="2700000">
              <a:srgbClr val="cdcdd9">
                <a:alpha val="100000"/>
              </a:srgbClr>
            </a:outerShdw>
          </a:effectLst>
        </p:spPr>
      </p:sp>
      <p:sp>
        <p:nvSpPr>
          <p:cNvPr id="5" name="Shape 3"/>
          <p:cNvSpPr/>
          <p:nvPr/>
        </p:nvSpPr>
        <p:spPr>
          <a:xfrm>
            <a:off x="741878" y="2267307"/>
            <a:ext cx="121920" cy="2391966"/>
          </a:xfrm>
          <a:prstGeom prst="roundRect">
            <a:avLst>
              <a:gd name="adj" fmla="val 271527"/>
            </a:avLst>
          </a:prstGeom>
          <a:solidFill>
            <a:srgbClr val="103894"/>
          </a:solidFill>
          <a:ln/>
        </p:spPr>
      </p:sp>
      <p:sp>
        <p:nvSpPr>
          <p:cNvPr id="6" name="Text 4"/>
          <p:cNvSpPr/>
          <p:nvPr/>
        </p:nvSpPr>
        <p:spPr>
          <a:xfrm>
            <a:off x="1114901" y="2518410"/>
            <a:ext cx="4833699" cy="344805"/>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Réduction du Stress et de l'Anxiété</a:t>
            </a:r>
            <a:endParaRPr lang="en-US" sz="2150" dirty="0"/>
          </a:p>
        </p:txBody>
      </p:sp>
      <p:sp>
        <p:nvSpPr>
          <p:cNvPr id="7" name="Text 5"/>
          <p:cNvSpPr/>
          <p:nvPr/>
        </p:nvSpPr>
        <p:spPr>
          <a:xfrm>
            <a:off x="1114901" y="2995612"/>
            <a:ext cx="5838825" cy="1412557"/>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En offrant une information claire et immédiate, Loc-Hops élimine l'incertitude et la peur de se perdre, permettant au patient de se concentrer sur l'essentiel : sa santé.</a:t>
            </a:r>
            <a:endParaRPr lang="en-US" sz="1700" dirty="0"/>
          </a:p>
        </p:txBody>
      </p:sp>
      <p:sp>
        <p:nvSpPr>
          <p:cNvPr id="8" name="Shape 6"/>
          <p:cNvSpPr/>
          <p:nvPr/>
        </p:nvSpPr>
        <p:spPr>
          <a:xfrm>
            <a:off x="7425452" y="2267307"/>
            <a:ext cx="6432590" cy="2391966"/>
          </a:xfrm>
          <a:prstGeom prst="roundRect">
            <a:avLst>
              <a:gd name="adj" fmla="val 6116"/>
            </a:avLst>
          </a:prstGeom>
          <a:solidFill>
            <a:srgbClr val="F9F9FF"/>
          </a:solidFill>
          <a:ln w="30480">
            <a:solidFill>
              <a:srgbClr val="CDCDD9"/>
            </a:solidFill>
            <a:prstDash val="solid"/>
          </a:ln>
          <a:effectLst>
            <a:outerShdw sx="100000" sy="100000" kx="0" ky="0" algn="bl" rotWithShape="0" blurRad="0" dist="20320" dir="2700000">
              <a:srgbClr val="cdcdd9">
                <a:alpha val="100000"/>
              </a:srgbClr>
            </a:outerShdw>
          </a:effectLst>
        </p:spPr>
      </p:sp>
      <p:sp>
        <p:nvSpPr>
          <p:cNvPr id="9" name="Shape 7"/>
          <p:cNvSpPr/>
          <p:nvPr/>
        </p:nvSpPr>
        <p:spPr>
          <a:xfrm>
            <a:off x="7394972" y="2267307"/>
            <a:ext cx="121920" cy="2391966"/>
          </a:xfrm>
          <a:prstGeom prst="roundRect">
            <a:avLst>
              <a:gd name="adj" fmla="val 271527"/>
            </a:avLst>
          </a:prstGeom>
          <a:solidFill>
            <a:srgbClr val="103894"/>
          </a:solidFill>
          <a:ln/>
        </p:spPr>
      </p:sp>
      <p:sp>
        <p:nvSpPr>
          <p:cNvPr id="10" name="Text 8"/>
          <p:cNvSpPr/>
          <p:nvPr/>
        </p:nvSpPr>
        <p:spPr>
          <a:xfrm>
            <a:off x="7767995" y="2518410"/>
            <a:ext cx="3278981" cy="344805"/>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Gain de Temps Précieux</a:t>
            </a:r>
            <a:endParaRPr lang="en-US" sz="2150" dirty="0"/>
          </a:p>
        </p:txBody>
      </p:sp>
      <p:sp>
        <p:nvSpPr>
          <p:cNvPr id="11" name="Text 9"/>
          <p:cNvSpPr/>
          <p:nvPr/>
        </p:nvSpPr>
        <p:spPr>
          <a:xfrm>
            <a:off x="7767995" y="2995612"/>
            <a:ext cx="5838944" cy="1412557"/>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Le système met fin aux longues minutes passées à chercher son chemin ou à faire la queue pour un renseignement. Les retards aux rendez-vous sont diminués, améliorant l'efficacité du parcours de soins.</a:t>
            </a:r>
            <a:endParaRPr lang="en-US" sz="1700" dirty="0"/>
          </a:p>
        </p:txBody>
      </p:sp>
      <p:sp>
        <p:nvSpPr>
          <p:cNvPr id="12" name="Shape 10"/>
          <p:cNvSpPr/>
          <p:nvPr/>
        </p:nvSpPr>
        <p:spPr>
          <a:xfrm>
            <a:off x="772358" y="4879896"/>
            <a:ext cx="6432471" cy="2745105"/>
          </a:xfrm>
          <a:prstGeom prst="roundRect">
            <a:avLst>
              <a:gd name="adj" fmla="val 5330"/>
            </a:avLst>
          </a:prstGeom>
          <a:solidFill>
            <a:srgbClr val="F9F9FF"/>
          </a:solidFill>
          <a:ln w="30480">
            <a:solidFill>
              <a:srgbClr val="CDCDD9"/>
            </a:solidFill>
            <a:prstDash val="solid"/>
          </a:ln>
          <a:effectLst>
            <a:outerShdw sx="100000" sy="100000" kx="0" ky="0" algn="bl" rotWithShape="0" blurRad="0" dist="20320" dir="2700000">
              <a:srgbClr val="cdcdd9">
                <a:alpha val="100000"/>
              </a:srgbClr>
            </a:outerShdw>
          </a:effectLst>
        </p:spPr>
      </p:sp>
      <p:sp>
        <p:nvSpPr>
          <p:cNvPr id="13" name="Shape 11"/>
          <p:cNvSpPr/>
          <p:nvPr/>
        </p:nvSpPr>
        <p:spPr>
          <a:xfrm>
            <a:off x="741878" y="4879896"/>
            <a:ext cx="121920" cy="2745105"/>
          </a:xfrm>
          <a:prstGeom prst="roundRect">
            <a:avLst>
              <a:gd name="adj" fmla="val 271527"/>
            </a:avLst>
          </a:prstGeom>
          <a:solidFill>
            <a:srgbClr val="103894"/>
          </a:solidFill>
          <a:ln/>
        </p:spPr>
      </p:sp>
      <p:sp>
        <p:nvSpPr>
          <p:cNvPr id="14" name="Text 12"/>
          <p:cNvSpPr/>
          <p:nvPr/>
        </p:nvSpPr>
        <p:spPr>
          <a:xfrm>
            <a:off x="1114901" y="5130998"/>
            <a:ext cx="2918579" cy="344805"/>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Autonomie et Dignité</a:t>
            </a:r>
            <a:endParaRPr lang="en-US" sz="2150" dirty="0"/>
          </a:p>
        </p:txBody>
      </p:sp>
      <p:sp>
        <p:nvSpPr>
          <p:cNvPr id="15" name="Text 13"/>
          <p:cNvSpPr/>
          <p:nvPr/>
        </p:nvSpPr>
        <p:spPr>
          <a:xfrm>
            <a:off x="1114901" y="5608201"/>
            <a:ext cx="5838825" cy="1059418"/>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Les utilisateurs sont maîtres de leur parcours. Ils n'ont plus besoin de demander de l'aide à répétition, ce qui renforce leur sentiment d'autonomie et de confiance.</a:t>
            </a:r>
            <a:endParaRPr lang="en-US" sz="1700" dirty="0"/>
          </a:p>
        </p:txBody>
      </p:sp>
      <p:sp>
        <p:nvSpPr>
          <p:cNvPr id="16" name="Shape 14"/>
          <p:cNvSpPr/>
          <p:nvPr/>
        </p:nvSpPr>
        <p:spPr>
          <a:xfrm>
            <a:off x="7425452" y="4879896"/>
            <a:ext cx="6432590" cy="2745105"/>
          </a:xfrm>
          <a:prstGeom prst="roundRect">
            <a:avLst>
              <a:gd name="adj" fmla="val 5330"/>
            </a:avLst>
          </a:prstGeom>
          <a:solidFill>
            <a:srgbClr val="F9F9FF"/>
          </a:solidFill>
          <a:ln w="30480">
            <a:solidFill>
              <a:srgbClr val="CDCDD9"/>
            </a:solidFill>
            <a:prstDash val="solid"/>
          </a:ln>
          <a:effectLst>
            <a:outerShdw sx="100000" sy="100000" kx="0" ky="0" algn="bl" rotWithShape="0" blurRad="0" dist="20320" dir="2700000">
              <a:srgbClr val="cdcdd9">
                <a:alpha val="100000"/>
              </a:srgbClr>
            </a:outerShdw>
          </a:effectLst>
        </p:spPr>
      </p:sp>
      <p:sp>
        <p:nvSpPr>
          <p:cNvPr id="17" name="Shape 15"/>
          <p:cNvSpPr/>
          <p:nvPr/>
        </p:nvSpPr>
        <p:spPr>
          <a:xfrm>
            <a:off x="7394972" y="4879896"/>
            <a:ext cx="121920" cy="2745105"/>
          </a:xfrm>
          <a:prstGeom prst="roundRect">
            <a:avLst>
              <a:gd name="adj" fmla="val 271527"/>
            </a:avLst>
          </a:prstGeom>
          <a:solidFill>
            <a:srgbClr val="103894"/>
          </a:solidFill>
          <a:ln/>
        </p:spPr>
      </p:sp>
      <p:sp>
        <p:nvSpPr>
          <p:cNvPr id="18" name="Text 16"/>
          <p:cNvSpPr/>
          <p:nvPr/>
        </p:nvSpPr>
        <p:spPr>
          <a:xfrm>
            <a:off x="7767995" y="5130998"/>
            <a:ext cx="5114330" cy="344805"/>
          </a:xfrm>
          <a:prstGeom prst="rect">
            <a:avLst/>
          </a:prstGeom>
          <a:noFill/>
          <a:ln/>
        </p:spPr>
        <p:txBody>
          <a:bodyPr wrap="none" lIns="0" tIns="0" rIns="0" bIns="0" rtlCol="0" anchor="t"/>
          <a:lstStyle/>
          <a:p>
            <a:pPr algn="l" indent="0" marL="0">
              <a:lnSpc>
                <a:spcPts val="2700"/>
              </a:lnSpc>
              <a:buNone/>
            </a:pPr>
            <a:r>
              <a:rPr lang="en-US" sz="2150" b="1" dirty="0">
                <a:solidFill>
                  <a:srgbClr val="020303"/>
                </a:solidFill>
                <a:latin typeface="Prompt Bold" pitchFamily="34" charset="0"/>
                <a:ea typeface="Prompt Bold" pitchFamily="34" charset="-122"/>
                <a:cs typeface="Prompt Bold" pitchFamily="34" charset="-120"/>
              </a:rPr>
              <a:t>Accessibilité et Inclusion Linguistique</a:t>
            </a:r>
            <a:endParaRPr lang="en-US" sz="2150" dirty="0"/>
          </a:p>
        </p:txBody>
      </p:sp>
      <p:sp>
        <p:nvSpPr>
          <p:cNvPr id="19" name="Text 17"/>
          <p:cNvSpPr/>
          <p:nvPr/>
        </p:nvSpPr>
        <p:spPr>
          <a:xfrm>
            <a:off x="7767995" y="5608201"/>
            <a:ext cx="5838944" cy="1765697"/>
          </a:xfrm>
          <a:prstGeom prst="rect">
            <a:avLst/>
          </a:prstGeom>
          <a:noFill/>
          <a:ln/>
        </p:spPr>
        <p:txBody>
          <a:bodyPr wrap="square" lIns="0" tIns="0" rIns="0" bIns="0" rtlCol="0" anchor="t"/>
          <a:lstStyle/>
          <a:p>
            <a:pPr algn="l" indent="0" marL="0">
              <a:lnSpc>
                <a:spcPts val="2750"/>
              </a:lnSpc>
              <a:buNone/>
            </a:pPr>
            <a:r>
              <a:rPr lang="en-US" sz="1700" dirty="0">
                <a:solidFill>
                  <a:srgbClr val="020303"/>
                </a:solidFill>
                <a:latin typeface="Noto Sans" pitchFamily="34" charset="0"/>
                <a:ea typeface="Noto Sans" pitchFamily="34" charset="-122"/>
                <a:cs typeface="Noto Sans" pitchFamily="34" charset="-120"/>
              </a:rPr>
              <a:t>En intégrant le Wolof et l'Arabe aux côtés du Français, et en proposant une option d'impression, le projet s'assure que personne n'est laissé pour compte, quel que soit son niveau de littératie ou son équipement technologique.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0766" y="322659"/>
            <a:ext cx="3426023" cy="293251"/>
          </a:xfrm>
          <a:prstGeom prst="rect">
            <a:avLst/>
          </a:prstGeom>
          <a:noFill/>
          <a:ln/>
        </p:spPr>
        <p:txBody>
          <a:bodyPr wrap="none" lIns="0" tIns="0" rIns="0" bIns="0" rtlCol="0" anchor="t"/>
          <a:lstStyle/>
          <a:p>
            <a:pPr algn="l" indent="0" marL="0">
              <a:lnSpc>
                <a:spcPts val="2300"/>
              </a:lnSpc>
              <a:buNone/>
            </a:pPr>
            <a:r>
              <a:rPr lang="en-US" sz="1800" b="1" dirty="0">
                <a:solidFill>
                  <a:srgbClr val="4E9108"/>
                </a:solidFill>
                <a:latin typeface="Prompt Bold" pitchFamily="34" charset="0"/>
                <a:ea typeface="Prompt Bold" pitchFamily="34" charset="-122"/>
                <a:cs typeface="Prompt Bold" pitchFamily="34" charset="-120"/>
              </a:rPr>
              <a:t>Pour le Personnel de l'Hôpital</a:t>
            </a:r>
            <a:endParaRPr lang="en-US" sz="18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0766" y="923806"/>
            <a:ext cx="293370" cy="293370"/>
          </a:xfrm>
          <a:prstGeom prst="rect">
            <a:avLst/>
          </a:prstGeom>
        </p:spPr>
      </p:pic>
      <p:sp>
        <p:nvSpPr>
          <p:cNvPr id="4" name="Text 1"/>
          <p:cNvSpPr/>
          <p:nvPr/>
        </p:nvSpPr>
        <p:spPr>
          <a:xfrm>
            <a:off x="850821" y="993458"/>
            <a:ext cx="2840712" cy="183356"/>
          </a:xfrm>
          <a:prstGeom prst="rect">
            <a:avLst/>
          </a:prstGeom>
          <a:noFill/>
          <a:ln/>
        </p:spPr>
        <p:txBody>
          <a:bodyPr wrap="none" lIns="0" tIns="0" rIns="0" bIns="0" rtlCol="0" anchor="t"/>
          <a:lstStyle/>
          <a:p>
            <a:pPr algn="l" indent="0" marL="0">
              <a:lnSpc>
                <a:spcPts val="1400"/>
              </a:lnSpc>
              <a:buNone/>
            </a:pPr>
            <a:r>
              <a:rPr lang="en-US" sz="1150" b="1" dirty="0">
                <a:solidFill>
                  <a:srgbClr val="020303"/>
                </a:solidFill>
                <a:latin typeface="Prompt Bold" pitchFamily="34" charset="0"/>
                <a:ea typeface="Prompt Bold" pitchFamily="34" charset="-122"/>
                <a:cs typeface="Prompt Bold" pitchFamily="34" charset="-120"/>
              </a:rPr>
              <a:t>Optimisation des Ressources Humaines</a:t>
            </a:r>
            <a:endParaRPr lang="en-US" sz="1150" dirty="0"/>
          </a:p>
        </p:txBody>
      </p:sp>
      <p:sp>
        <p:nvSpPr>
          <p:cNvPr id="5" name="Text 2"/>
          <p:cNvSpPr/>
          <p:nvPr/>
        </p:nvSpPr>
        <p:spPr>
          <a:xfrm>
            <a:off x="850821" y="1294090"/>
            <a:ext cx="7730728" cy="375523"/>
          </a:xfrm>
          <a:prstGeom prst="rect">
            <a:avLst/>
          </a:prstGeom>
          <a:noFill/>
          <a:ln/>
        </p:spPr>
        <p:txBody>
          <a:bodyPr wrap="square" lIns="0" tIns="0" rIns="0" bIns="0" rtlCol="0" anchor="t"/>
          <a:lstStyle/>
          <a:p>
            <a:pPr algn="l" indent="0" marL="0">
              <a:lnSpc>
                <a:spcPts val="1450"/>
              </a:lnSpc>
              <a:buNone/>
            </a:pPr>
            <a:r>
              <a:rPr lang="en-US" sz="900" dirty="0">
                <a:solidFill>
                  <a:srgbClr val="020303"/>
                </a:solidFill>
                <a:latin typeface="Noto Sans" pitchFamily="34" charset="0"/>
                <a:ea typeface="Noto Sans" pitchFamily="34" charset="-122"/>
                <a:cs typeface="Noto Sans" pitchFamily="34" charset="-120"/>
              </a:rPr>
              <a:t>Le personnel d'accueil et les agents de sécurité sont libérés des tâches répétitives d'orientation. Ils peuvent ainsi se consacrer à des missions à plus forte valeur ajoutée, comme la gestion des admissions, la sécurité des lieux ou l'assistance aux cas urgents.</a:t>
            </a:r>
            <a:endParaRPr lang="en-US" sz="9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766" y="1904286"/>
            <a:ext cx="293370" cy="293370"/>
          </a:xfrm>
          <a:prstGeom prst="rect">
            <a:avLst/>
          </a:prstGeom>
        </p:spPr>
      </p:pic>
      <p:sp>
        <p:nvSpPr>
          <p:cNvPr id="7" name="Text 3"/>
          <p:cNvSpPr/>
          <p:nvPr/>
        </p:nvSpPr>
        <p:spPr>
          <a:xfrm>
            <a:off x="850821" y="1973937"/>
            <a:ext cx="2071688" cy="183356"/>
          </a:xfrm>
          <a:prstGeom prst="rect">
            <a:avLst/>
          </a:prstGeom>
          <a:noFill/>
          <a:ln/>
        </p:spPr>
        <p:txBody>
          <a:bodyPr wrap="none" lIns="0" tIns="0" rIns="0" bIns="0" rtlCol="0" anchor="t"/>
          <a:lstStyle/>
          <a:p>
            <a:pPr algn="l" indent="0" marL="0">
              <a:lnSpc>
                <a:spcPts val="1400"/>
              </a:lnSpc>
              <a:buNone/>
            </a:pPr>
            <a:r>
              <a:rPr lang="en-US" sz="1150" b="1" dirty="0">
                <a:solidFill>
                  <a:srgbClr val="020303"/>
                </a:solidFill>
                <a:latin typeface="Prompt Bold" pitchFamily="34" charset="0"/>
                <a:ea typeface="Prompt Bold" pitchFamily="34" charset="-122"/>
                <a:cs typeface="Prompt Bold" pitchFamily="34" charset="-120"/>
              </a:rPr>
              <a:t>Diminution des Interruptions</a:t>
            </a:r>
            <a:endParaRPr lang="en-US" sz="1150" dirty="0"/>
          </a:p>
        </p:txBody>
      </p:sp>
      <p:sp>
        <p:nvSpPr>
          <p:cNvPr id="8" name="Text 4"/>
          <p:cNvSpPr/>
          <p:nvPr/>
        </p:nvSpPr>
        <p:spPr>
          <a:xfrm>
            <a:off x="850821" y="2274570"/>
            <a:ext cx="7730728" cy="375523"/>
          </a:xfrm>
          <a:prstGeom prst="rect">
            <a:avLst/>
          </a:prstGeom>
          <a:noFill/>
          <a:ln/>
        </p:spPr>
        <p:txBody>
          <a:bodyPr wrap="square" lIns="0" tIns="0" rIns="0" bIns="0" rtlCol="0" anchor="t"/>
          <a:lstStyle/>
          <a:p>
            <a:pPr algn="l" indent="0" marL="0">
              <a:lnSpc>
                <a:spcPts val="1450"/>
              </a:lnSpc>
              <a:buNone/>
            </a:pPr>
            <a:r>
              <a:rPr lang="en-US" sz="900" dirty="0">
                <a:solidFill>
                  <a:srgbClr val="020303"/>
                </a:solidFill>
                <a:latin typeface="Noto Sans" pitchFamily="34" charset="0"/>
                <a:ea typeface="Noto Sans" pitchFamily="34" charset="-122"/>
                <a:cs typeface="Noto Sans" pitchFamily="34" charset="-120"/>
              </a:rPr>
              <a:t>Les infirmiers, médecins et administratifs sont moins souvent interrompus par des personnes égarées, ce qui favorise un environnement de travail plus serein et concentré.</a:t>
            </a:r>
            <a:endParaRPr lang="en-US" sz="900" dirty="0"/>
          </a:p>
        </p:txBody>
      </p:sp>
      <p:pic>
        <p:nvPicPr>
          <p:cNvPr id="9" name="Image 2" descr="preencoded.png">    </p:cNvPr>
          <p:cNvPicPr>
            <a:picLocks noChangeAspect="1"/>
          </p:cNvPicPr>
          <p:nvPr/>
        </p:nvPicPr>
        <p:blipFill>
          <a:blip r:embed="rId5"/>
          <a:stretch>
            <a:fillRect/>
          </a:stretch>
        </p:blipFill>
        <p:spPr>
          <a:xfrm>
            <a:off x="8875395" y="923806"/>
            <a:ext cx="5351740" cy="5351740"/>
          </a:xfrm>
          <a:prstGeom prst="rect">
            <a:avLst/>
          </a:prstGeom>
        </p:spPr>
      </p:pic>
      <p:sp>
        <p:nvSpPr>
          <p:cNvPr id="10" name="Shape 5"/>
          <p:cNvSpPr/>
          <p:nvPr/>
        </p:nvSpPr>
        <p:spPr>
          <a:xfrm>
            <a:off x="410766" y="6598019"/>
            <a:ext cx="13808869" cy="22265"/>
          </a:xfrm>
          <a:prstGeom prst="rect">
            <a:avLst/>
          </a:prstGeom>
          <a:solidFill>
            <a:srgbClr val="020303">
              <a:alpha val="50000"/>
            </a:srgbClr>
          </a:solidFill>
          <a:ln/>
        </p:spPr>
      </p:sp>
      <p:sp>
        <p:nvSpPr>
          <p:cNvPr id="11" name="Text 6"/>
          <p:cNvSpPr/>
          <p:nvPr/>
        </p:nvSpPr>
        <p:spPr>
          <a:xfrm>
            <a:off x="410766" y="6796207"/>
            <a:ext cx="3791664" cy="293251"/>
          </a:xfrm>
          <a:prstGeom prst="rect">
            <a:avLst/>
          </a:prstGeom>
          <a:noFill/>
          <a:ln/>
        </p:spPr>
        <p:txBody>
          <a:bodyPr wrap="none" lIns="0" tIns="0" rIns="0" bIns="0" rtlCol="0" anchor="t"/>
          <a:lstStyle/>
          <a:p>
            <a:pPr algn="l" indent="0" marL="0">
              <a:lnSpc>
                <a:spcPts val="2300"/>
              </a:lnSpc>
              <a:buNone/>
            </a:pPr>
            <a:r>
              <a:rPr lang="en-US" sz="1800" b="1" dirty="0">
                <a:solidFill>
                  <a:srgbClr val="4E9108"/>
                </a:solidFill>
                <a:latin typeface="Prompt Bold" pitchFamily="34" charset="0"/>
                <a:ea typeface="Prompt Bold" pitchFamily="34" charset="-122"/>
                <a:cs typeface="Prompt Bold" pitchFamily="34" charset="-120"/>
              </a:rPr>
              <a:t>Pour l'Administration de l'Hôpital</a:t>
            </a:r>
            <a:endParaRPr lang="en-US" sz="1800" dirty="0"/>
          </a:p>
        </p:txBody>
      </p:sp>
      <p:pic>
        <p:nvPicPr>
          <p:cNvPr id="12" name="Image 3" descr="preencoded.png">    </p:cNvPr>
          <p:cNvPicPr>
            <a:picLocks noChangeAspect="1"/>
          </p:cNvPicPr>
          <p:nvPr/>
        </p:nvPicPr>
        <p:blipFill>
          <a:blip r:embed="rId6"/>
          <a:stretch>
            <a:fillRect/>
          </a:stretch>
        </p:blipFill>
        <p:spPr>
          <a:xfrm>
            <a:off x="410766" y="7265432"/>
            <a:ext cx="4602956" cy="469344"/>
          </a:xfrm>
          <a:prstGeom prst="rect">
            <a:avLst/>
          </a:prstGeom>
        </p:spPr>
      </p:pic>
      <p:sp>
        <p:nvSpPr>
          <p:cNvPr id="13" name="Text 7"/>
          <p:cNvSpPr/>
          <p:nvPr/>
        </p:nvSpPr>
        <p:spPr>
          <a:xfrm>
            <a:off x="528042" y="7852053"/>
            <a:ext cx="2649498" cy="183356"/>
          </a:xfrm>
          <a:prstGeom prst="rect">
            <a:avLst/>
          </a:prstGeom>
          <a:noFill/>
          <a:ln/>
        </p:spPr>
        <p:txBody>
          <a:bodyPr wrap="none" lIns="0" tIns="0" rIns="0" bIns="0" rtlCol="0" anchor="t"/>
          <a:lstStyle/>
          <a:p>
            <a:pPr algn="l" indent="0" marL="0">
              <a:lnSpc>
                <a:spcPts val="1400"/>
              </a:lnSpc>
              <a:buNone/>
            </a:pPr>
            <a:r>
              <a:rPr lang="en-US" sz="1150" b="1" dirty="0">
                <a:solidFill>
                  <a:srgbClr val="020303"/>
                </a:solidFill>
                <a:latin typeface="Prompt Bold" pitchFamily="34" charset="0"/>
                <a:ea typeface="Prompt Bold" pitchFamily="34" charset="-122"/>
                <a:cs typeface="Prompt Bold" pitchFamily="34" charset="-120"/>
              </a:rPr>
              <a:t>Modernisation de l'Image de Marque</a:t>
            </a:r>
            <a:endParaRPr lang="en-US" sz="1150" dirty="0"/>
          </a:p>
        </p:txBody>
      </p:sp>
      <p:sp>
        <p:nvSpPr>
          <p:cNvPr id="14" name="Text 8"/>
          <p:cNvSpPr/>
          <p:nvPr/>
        </p:nvSpPr>
        <p:spPr>
          <a:xfrm>
            <a:off x="528042" y="8105775"/>
            <a:ext cx="4368403" cy="375523"/>
          </a:xfrm>
          <a:prstGeom prst="rect">
            <a:avLst/>
          </a:prstGeom>
          <a:noFill/>
          <a:ln/>
        </p:spPr>
        <p:txBody>
          <a:bodyPr wrap="square" lIns="0" tIns="0" rIns="0" bIns="0" rtlCol="0" anchor="t"/>
          <a:lstStyle/>
          <a:p>
            <a:pPr algn="l" indent="0" marL="0">
              <a:lnSpc>
                <a:spcPts val="1450"/>
              </a:lnSpc>
              <a:buNone/>
            </a:pPr>
            <a:r>
              <a:rPr lang="en-US" sz="900" dirty="0">
                <a:solidFill>
                  <a:srgbClr val="020303"/>
                </a:solidFill>
                <a:latin typeface="Noto Sans" pitchFamily="34" charset="0"/>
                <a:ea typeface="Noto Sans" pitchFamily="34" charset="-122"/>
                <a:cs typeface="Noto Sans" pitchFamily="34" charset="-120"/>
              </a:rPr>
              <a:t>L'adoption d'une telle technologie positionne l'hôpital comme un établissement moderne, efficace et véritablement centré sur le bien-être de ses patients.</a:t>
            </a:r>
            <a:endParaRPr lang="en-US" sz="900" dirty="0"/>
          </a:p>
        </p:txBody>
      </p:sp>
      <p:pic>
        <p:nvPicPr>
          <p:cNvPr id="15" name="Image 4" descr="preencoded.png">    </p:cNvPr>
          <p:cNvPicPr>
            <a:picLocks noChangeAspect="1"/>
          </p:cNvPicPr>
          <p:nvPr/>
        </p:nvPicPr>
        <p:blipFill>
          <a:blip r:embed="rId7"/>
          <a:stretch>
            <a:fillRect/>
          </a:stretch>
        </p:blipFill>
        <p:spPr>
          <a:xfrm>
            <a:off x="5013722" y="7265432"/>
            <a:ext cx="4602956" cy="469344"/>
          </a:xfrm>
          <a:prstGeom prst="rect">
            <a:avLst/>
          </a:prstGeom>
        </p:spPr>
      </p:pic>
      <p:sp>
        <p:nvSpPr>
          <p:cNvPr id="16" name="Text 9"/>
          <p:cNvSpPr/>
          <p:nvPr/>
        </p:nvSpPr>
        <p:spPr>
          <a:xfrm>
            <a:off x="5130998" y="7852053"/>
            <a:ext cx="3894653" cy="183356"/>
          </a:xfrm>
          <a:prstGeom prst="rect">
            <a:avLst/>
          </a:prstGeom>
          <a:noFill/>
          <a:ln/>
        </p:spPr>
        <p:txBody>
          <a:bodyPr wrap="none" lIns="0" tIns="0" rIns="0" bIns="0" rtlCol="0" anchor="t"/>
          <a:lstStyle/>
          <a:p>
            <a:pPr algn="l" indent="0" marL="0">
              <a:lnSpc>
                <a:spcPts val="1400"/>
              </a:lnSpc>
              <a:buNone/>
            </a:pPr>
            <a:r>
              <a:rPr lang="en-US" sz="1150" b="1" dirty="0">
                <a:solidFill>
                  <a:srgbClr val="020303"/>
                </a:solidFill>
                <a:latin typeface="Prompt Bold" pitchFamily="34" charset="0"/>
                <a:ea typeface="Prompt Bold" pitchFamily="34" charset="-122"/>
                <a:cs typeface="Prompt Bold" pitchFamily="34" charset="-120"/>
              </a:rPr>
              <a:t>Amélioration des Flux et de l'Efficacité Opérationnelle</a:t>
            </a:r>
            <a:endParaRPr lang="en-US" sz="1150" dirty="0"/>
          </a:p>
        </p:txBody>
      </p:sp>
      <p:sp>
        <p:nvSpPr>
          <p:cNvPr id="17" name="Text 10"/>
          <p:cNvSpPr/>
          <p:nvPr/>
        </p:nvSpPr>
        <p:spPr>
          <a:xfrm>
            <a:off x="5130998" y="8105775"/>
            <a:ext cx="4368403" cy="751046"/>
          </a:xfrm>
          <a:prstGeom prst="rect">
            <a:avLst/>
          </a:prstGeom>
          <a:noFill/>
          <a:ln/>
        </p:spPr>
        <p:txBody>
          <a:bodyPr wrap="square" lIns="0" tIns="0" rIns="0" bIns="0" rtlCol="0" anchor="t"/>
          <a:lstStyle/>
          <a:p>
            <a:pPr algn="l" indent="0" marL="0">
              <a:lnSpc>
                <a:spcPts val="1450"/>
              </a:lnSpc>
              <a:buNone/>
            </a:pPr>
            <a:r>
              <a:rPr lang="en-US" sz="900" dirty="0">
                <a:solidFill>
                  <a:srgbClr val="020303"/>
                </a:solidFill>
                <a:latin typeface="Noto Sans" pitchFamily="34" charset="0"/>
                <a:ea typeface="Noto Sans" pitchFamily="34" charset="-122"/>
                <a:cs typeface="Noto Sans" pitchFamily="34" charset="-120"/>
              </a:rPr>
              <a:t>Un guidage fluide des visiteurs permet de désengorger les couloirs et les points d'accueil. À terme, les données d'utilisation (anonymisées) peuvent aider à identifier les services les plus demandés et à optimiser la signalétique physique et l'aménagement des espaces.</a:t>
            </a:r>
            <a:endParaRPr lang="en-US" sz="900" dirty="0"/>
          </a:p>
        </p:txBody>
      </p:sp>
      <p:pic>
        <p:nvPicPr>
          <p:cNvPr id="18" name="Image 5" descr="preencoded.png">    </p:cNvPr>
          <p:cNvPicPr>
            <a:picLocks noChangeAspect="1"/>
          </p:cNvPicPr>
          <p:nvPr/>
        </p:nvPicPr>
        <p:blipFill>
          <a:blip r:embed="rId8"/>
          <a:stretch>
            <a:fillRect/>
          </a:stretch>
        </p:blipFill>
        <p:spPr>
          <a:xfrm>
            <a:off x="9616678" y="7265432"/>
            <a:ext cx="4602956" cy="469344"/>
          </a:xfrm>
          <a:prstGeom prst="rect">
            <a:avLst/>
          </a:prstGeom>
        </p:spPr>
      </p:pic>
      <p:sp>
        <p:nvSpPr>
          <p:cNvPr id="19" name="Text 11"/>
          <p:cNvSpPr/>
          <p:nvPr/>
        </p:nvSpPr>
        <p:spPr>
          <a:xfrm>
            <a:off x="9733955" y="7852053"/>
            <a:ext cx="2905125" cy="183356"/>
          </a:xfrm>
          <a:prstGeom prst="rect">
            <a:avLst/>
          </a:prstGeom>
          <a:noFill/>
          <a:ln/>
        </p:spPr>
        <p:txBody>
          <a:bodyPr wrap="none" lIns="0" tIns="0" rIns="0" bIns="0" rtlCol="0" anchor="t"/>
          <a:lstStyle/>
          <a:p>
            <a:pPr algn="l" indent="0" marL="0">
              <a:lnSpc>
                <a:spcPts val="1400"/>
              </a:lnSpc>
              <a:buNone/>
            </a:pPr>
            <a:r>
              <a:rPr lang="en-US" sz="1150" b="1" dirty="0">
                <a:solidFill>
                  <a:srgbClr val="020303"/>
                </a:solidFill>
                <a:latin typeface="Prompt Bold" pitchFamily="34" charset="0"/>
                <a:ea typeface="Prompt Bold" pitchFamily="34" charset="-122"/>
                <a:cs typeface="Prompt Bold" pitchFamily="34" charset="-120"/>
              </a:rPr>
              <a:t>Augmentation de la Satisfaction Globale</a:t>
            </a:r>
            <a:endParaRPr lang="en-US" sz="1150" dirty="0"/>
          </a:p>
        </p:txBody>
      </p:sp>
      <p:sp>
        <p:nvSpPr>
          <p:cNvPr id="20" name="Text 12"/>
          <p:cNvSpPr/>
          <p:nvPr/>
        </p:nvSpPr>
        <p:spPr>
          <a:xfrm>
            <a:off x="9733955" y="8105775"/>
            <a:ext cx="4368403" cy="563285"/>
          </a:xfrm>
          <a:prstGeom prst="rect">
            <a:avLst/>
          </a:prstGeom>
          <a:noFill/>
          <a:ln/>
        </p:spPr>
        <p:txBody>
          <a:bodyPr wrap="square" lIns="0" tIns="0" rIns="0" bIns="0" rtlCol="0" anchor="t"/>
          <a:lstStyle/>
          <a:p>
            <a:pPr algn="l" indent="0" marL="0">
              <a:lnSpc>
                <a:spcPts val="1450"/>
              </a:lnSpc>
              <a:buNone/>
            </a:pPr>
            <a:r>
              <a:rPr lang="en-US" sz="900" dirty="0">
                <a:solidFill>
                  <a:srgbClr val="020303"/>
                </a:solidFill>
                <a:latin typeface="Noto Sans" pitchFamily="34" charset="0"/>
                <a:ea typeface="Noto Sans" pitchFamily="34" charset="-122"/>
                <a:cs typeface="Noto Sans" pitchFamily="34" charset="-120"/>
              </a:rPr>
              <a:t>Une expérience d'accueil positive est la première étape d'un parcours de soins réussi. En améliorant cette étape cruciale, Loc-Hops contribue directement à la satisfaction et à la fidélisation des patients.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717631" y="0"/>
            <a:ext cx="6912769" cy="8229600"/>
          </a:xfrm>
          <a:prstGeom prst="rect">
            <a:avLst/>
          </a:prstGeom>
        </p:spPr>
      </p:pic>
      <p:sp>
        <p:nvSpPr>
          <p:cNvPr id="3" name="Text 0"/>
          <p:cNvSpPr/>
          <p:nvPr/>
        </p:nvSpPr>
        <p:spPr>
          <a:xfrm>
            <a:off x="605671" y="758785"/>
            <a:ext cx="4326255" cy="540782"/>
          </a:xfrm>
          <a:prstGeom prst="rect">
            <a:avLst/>
          </a:prstGeom>
          <a:noFill/>
          <a:ln/>
        </p:spPr>
        <p:txBody>
          <a:bodyPr wrap="none" lIns="0" tIns="0" rIns="0" bIns="0" rtlCol="0" anchor="t"/>
          <a:lstStyle/>
          <a:p>
            <a:pPr algn="l" indent="0" marL="0">
              <a:lnSpc>
                <a:spcPts val="4250"/>
              </a:lnSpc>
              <a:buNone/>
            </a:pPr>
            <a:r>
              <a:rPr lang="en-US" sz="3400" b="1" dirty="0">
                <a:solidFill>
                  <a:srgbClr val="103894"/>
                </a:solidFill>
                <a:latin typeface="Prompt Bold" pitchFamily="34" charset="0"/>
                <a:ea typeface="Prompt Bold" pitchFamily="34" charset="-122"/>
                <a:cs typeface="Prompt Bold" pitchFamily="34" charset="-120"/>
              </a:rPr>
              <a:t>Conclusion</a:t>
            </a:r>
            <a:endParaRPr lang="en-US" sz="3400" dirty="0"/>
          </a:p>
        </p:txBody>
      </p:sp>
      <p:sp>
        <p:nvSpPr>
          <p:cNvPr id="4" name="Text 1"/>
          <p:cNvSpPr/>
          <p:nvPr/>
        </p:nvSpPr>
        <p:spPr>
          <a:xfrm>
            <a:off x="605671" y="1559123"/>
            <a:ext cx="6835378" cy="1106805"/>
          </a:xfrm>
          <a:prstGeom prst="rect">
            <a:avLst/>
          </a:prstGeom>
          <a:noFill/>
          <a:ln/>
        </p:spPr>
        <p:txBody>
          <a:bodyPr wrap="square" lIns="0" tIns="0" rIns="0" bIns="0" rtlCol="0" anchor="t"/>
          <a:lstStyle/>
          <a:p>
            <a:pPr algn="l" indent="0" marL="0">
              <a:lnSpc>
                <a:spcPts val="2150"/>
              </a:lnSpc>
              <a:buNone/>
            </a:pPr>
            <a:r>
              <a:rPr lang="en-US" sz="1350" dirty="0">
                <a:solidFill>
                  <a:srgbClr val="020303"/>
                </a:solidFill>
                <a:latin typeface="Noto Sans" pitchFamily="34" charset="0"/>
                <a:ea typeface="Noto Sans" pitchFamily="34" charset="-122"/>
                <a:cs typeface="Noto Sans" pitchFamily="34" charset="-120"/>
              </a:rPr>
              <a:t>En somme, le projet Loc-Hops apporte une réponse concrète, moderne et inclusive à la problématique récurrente de l'orientation en milieu hospitalier. Bien plus qu'un simple outil technologique, il se positionne comme un véritable levier d'amélioration de l'expérience patient.</a:t>
            </a:r>
            <a:endParaRPr lang="en-US" sz="1350" dirty="0"/>
          </a:p>
        </p:txBody>
      </p:sp>
      <p:sp>
        <p:nvSpPr>
          <p:cNvPr id="5" name="Text 2"/>
          <p:cNvSpPr/>
          <p:nvPr/>
        </p:nvSpPr>
        <p:spPr>
          <a:xfrm>
            <a:off x="605671" y="2860596"/>
            <a:ext cx="6835378" cy="1383506"/>
          </a:xfrm>
          <a:prstGeom prst="rect">
            <a:avLst/>
          </a:prstGeom>
          <a:noFill/>
          <a:ln/>
        </p:spPr>
        <p:txBody>
          <a:bodyPr wrap="square" lIns="0" tIns="0" rIns="0" bIns="0" rtlCol="0" anchor="t"/>
          <a:lstStyle/>
          <a:p>
            <a:pPr algn="l" indent="0" marL="0">
              <a:lnSpc>
                <a:spcPts val="2150"/>
              </a:lnSpc>
              <a:buNone/>
            </a:pPr>
            <a:r>
              <a:rPr lang="en-US" sz="1350" dirty="0">
                <a:solidFill>
                  <a:srgbClr val="020303"/>
                </a:solidFill>
                <a:latin typeface="Noto Sans" pitchFamily="34" charset="0"/>
                <a:ea typeface="Noto Sans" pitchFamily="34" charset="-122"/>
                <a:cs typeface="Noto Sans" pitchFamily="34" charset="-120"/>
              </a:rPr>
              <a:t>En redonnant de l'autonomie et de la sérénité au visiteur, en libérant le personnel des tâches d'orientation répétitives et en modernisant l'image de l'établissement, Loc-Hops crée de la valeur à tous les niveaux. Sa conception centrée sur l'utilisateur, notamment par son approche multilingue et son alternative d'impression, garantit son adoption par le plus grand nombre.</a:t>
            </a:r>
            <a:endParaRPr lang="en-US" sz="1350" dirty="0"/>
          </a:p>
        </p:txBody>
      </p:sp>
      <p:sp>
        <p:nvSpPr>
          <p:cNvPr id="6" name="Text 3"/>
          <p:cNvSpPr/>
          <p:nvPr/>
        </p:nvSpPr>
        <p:spPr>
          <a:xfrm>
            <a:off x="605671" y="4438769"/>
            <a:ext cx="6835378" cy="1106805"/>
          </a:xfrm>
          <a:prstGeom prst="rect">
            <a:avLst/>
          </a:prstGeom>
          <a:noFill/>
          <a:ln/>
        </p:spPr>
        <p:txBody>
          <a:bodyPr wrap="square" lIns="0" tIns="0" rIns="0" bIns="0" rtlCol="0" anchor="t"/>
          <a:lstStyle/>
          <a:p>
            <a:pPr algn="l" indent="0" marL="0">
              <a:lnSpc>
                <a:spcPts val="2150"/>
              </a:lnSpc>
              <a:buNone/>
            </a:pPr>
            <a:r>
              <a:rPr lang="en-US" sz="1350" dirty="0">
                <a:solidFill>
                  <a:srgbClr val="020303"/>
                </a:solidFill>
                <a:latin typeface="Noto Sans" pitchFamily="34" charset="0"/>
                <a:ea typeface="Noto Sans" pitchFamily="34" charset="-122"/>
                <a:cs typeface="Noto Sans" pitchFamily="34" charset="-120"/>
              </a:rPr>
              <a:t>Le déploiement de Loc-Hops représente une étape significative vers la digitalisation et l'humanisation du parcours de soins au Sénégal. Le potentiel de cette solution ne se limite d'ailleurs pas aux hôpitaux ; elle est parfaitement adaptable à d'autres grands espaces publics tels que les universités ou les centres administratifs.</a:t>
            </a:r>
            <a:endParaRPr lang="en-US" sz="1350" dirty="0"/>
          </a:p>
        </p:txBody>
      </p:sp>
      <p:sp>
        <p:nvSpPr>
          <p:cNvPr id="7" name="Text 4"/>
          <p:cNvSpPr/>
          <p:nvPr/>
        </p:nvSpPr>
        <p:spPr>
          <a:xfrm>
            <a:off x="605671" y="5740241"/>
            <a:ext cx="6835378" cy="1730573"/>
          </a:xfrm>
          <a:prstGeom prst="rect">
            <a:avLst/>
          </a:prstGeom>
          <a:noFill/>
          <a:ln/>
        </p:spPr>
        <p:txBody>
          <a:bodyPr wrap="square" lIns="0" tIns="0" rIns="0" bIns="0" rtlCol="0" anchor="t"/>
          <a:lstStyle/>
          <a:p>
            <a:pPr algn="l" indent="0" marL="0">
              <a:lnSpc>
                <a:spcPts val="2700"/>
              </a:lnSpc>
              <a:buNone/>
            </a:pPr>
            <a:r>
              <a:rPr lang="en-US" sz="1700" b="1" dirty="0">
                <a:solidFill>
                  <a:srgbClr val="103894"/>
                </a:solidFill>
                <a:latin typeface="Noto Sans" pitchFamily="34" charset="0"/>
                <a:ea typeface="Noto Sans" pitchFamily="34" charset="-122"/>
                <a:cs typeface="Noto Sans" pitchFamily="34" charset="-120"/>
              </a:rPr>
              <a:t>Investir dans Loc-Hops, c'est investir dans l'efficacité opérationnelle, dans la satisfaction des usagers et, finalement, dans un service public plus accueillant et performant.</a:t>
            </a:r>
            <a:pPr algn="l" indent="0" marL="0">
              <a:lnSpc>
                <a:spcPts val="2700"/>
              </a:lnSpc>
              <a:buNone/>
            </a:pPr>
            <a:r>
              <a:rPr lang="en-US" sz="1700" dirty="0">
                <a:solidFill>
                  <a:srgbClr val="020303"/>
                </a:solidFill>
                <a:latin typeface="Noto Sans" pitchFamily="34" charset="0"/>
                <a:ea typeface="Noto Sans" pitchFamily="34" charset="-122"/>
                <a:cs typeface="Noto Sans" pitchFamily="34" charset="-120"/>
              </a:rPr>
              <a:t> Le chemin vers un accueil simplifié et sans stress est désormais tracé : il commence avec Loc-Hops.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2025-10-23T09:09:32Z</dcterms:created>
  <dcterms:modified xsi:type="dcterms:W3CDTF">2025-10-23T09:09:32Z</dcterms:modified>
</cp:coreProperties>
</file>